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15125700" cy="75628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3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1666A30-E772-424C-BBB9-DDC6F029ACE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0829852-3ED3-4627-8C59-6038A24B0FF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56E2114D-FF80-4EEA-A14F-E4176BC70F8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444EFB5-EB72-4C99-8F6F-A1D17A74219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8D53443F-CCFE-4D06-8885-6CA88BDD313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7033320"/>
            <a:ext cx="241884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24D7D99-93D5-4620-BB3B-1459469F8430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7033320"/>
            <a:ext cx="241884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FAAF2D4-38AE-474F-B920-715B46A5F266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7033320"/>
            <a:ext cx="241884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3B8435E-F501-47CC-B96A-EE7D14CC6AD8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7033320"/>
            <a:ext cx="241884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B06EEC7-8E79-4291-8CA3-7F548DF6D2DA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56000" y="301680"/>
            <a:ext cx="1361160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56000" y="1769400"/>
            <a:ext cx="13611600" cy="43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7033320"/>
            <a:ext cx="241884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B05380C-82F9-4D50-9E2B-C52F63E7BE31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7033320"/>
            <a:ext cx="1738080" cy="3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"/>
          <p:cNvPicPr/>
          <p:nvPr/>
        </p:nvPicPr>
        <p:blipFill>
          <a:blip r:embed="rId2"/>
          <a:stretch/>
        </p:blipFill>
        <p:spPr>
          <a:xfrm>
            <a:off x="0" y="0"/>
            <a:ext cx="15124680" cy="7561800"/>
          </a:xfrm>
          <a:prstGeom prst="rect">
            <a:avLst/>
          </a:prstGeom>
          <a:ln w="0">
            <a:noFill/>
          </a:ln>
        </p:spPr>
      </p:pic>
      <p:sp>
        <p:nvSpPr>
          <p:cNvPr id="36" name="Прямоугольник 1"/>
          <p:cNvSpPr/>
          <p:nvPr/>
        </p:nvSpPr>
        <p:spPr>
          <a:xfrm>
            <a:off x="232920" y="4708080"/>
            <a:ext cx="7561800" cy="28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Inter Tight ExtraBold"/>
                <a:ea typeface="Inter Tight ExtraBold"/>
              </a:rPr>
              <a:t>Средства адаптации жилого помещения</a:t>
            </a:r>
            <a:br>
              <a:rPr sz="1800"/>
            </a:br>
            <a:r>
              <a:rPr lang="ru-RU" sz="1800" b="0" strike="noStrike" spc="-1">
                <a:solidFill>
                  <a:schemeClr val="lt1"/>
                </a:solidFill>
                <a:latin typeface="Inter Tight"/>
                <a:ea typeface="Inter Tight"/>
              </a:rPr>
              <a:t>Зотова Ирина Викторовна,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lt1"/>
                </a:solidFill>
                <a:latin typeface="Inter Tight"/>
                <a:ea typeface="Inter Tight"/>
              </a:rPr>
              <a:t>ЗАМЕСТИТЕЛЬ РУКОВОДИТЕЛЯ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lt1"/>
                </a:solidFill>
                <a:latin typeface="Inter Tight"/>
                <a:ea typeface="Inter Tight"/>
              </a:rPr>
              <a:t>ПО СОЦИАЛЬНОМУ СОПРОВОЖДЕНИЮ ФИЛИАЛА ГОСУДАРСТВЕННОГО ФОНДА «ЗАЩИТНИКИ ОТЕЧЕСТВА»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lt1"/>
                </a:solidFill>
                <a:latin typeface="Inter Tight"/>
                <a:ea typeface="Inter Tight"/>
              </a:rPr>
              <a:t>В ИРКУТСКОЙ ОБЛАСТИ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360000" y="1419120"/>
            <a:ext cx="13138920" cy="595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12600" indent="0" defTabSz="91440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1.</a:t>
            </a:r>
            <a:r>
              <a:rPr lang="ru-RU" sz="2000" b="0" strike="noStrike" spc="-1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Положение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от</a:t>
            </a:r>
            <a:r>
              <a:rPr lang="ru-RU" sz="2000" b="0" strike="noStrike" spc="-7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14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.06.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2023</a:t>
            </a:r>
            <a:r>
              <a:rPr lang="ru-RU" sz="2000" b="0" strike="noStrike" spc="-1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6">
                <a:solidFill>
                  <a:schemeClr val="dk1"/>
                </a:solidFill>
                <a:latin typeface="Inter Tight"/>
                <a:ea typeface="Inter Tight"/>
              </a:rPr>
              <a:t>г.</a:t>
            </a:r>
            <a:r>
              <a:rPr lang="ru-RU" sz="2000" b="0" strike="noStrike" spc="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114">
                <a:solidFill>
                  <a:schemeClr val="dk1"/>
                </a:solidFill>
                <a:latin typeface="Inter Tight"/>
                <a:ea typeface="Inter Tight"/>
              </a:rPr>
              <a:t>№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979</a:t>
            </a:r>
            <a:r>
              <a:rPr lang="ru-RU" sz="2000" b="0" strike="noStrike" spc="-1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«Об</a:t>
            </a:r>
            <a:r>
              <a:rPr lang="ru-RU" sz="2000" b="0" strike="noStrike" spc="-7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экспертном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 совете Государственного фонда поддержки участников специальной военной операции «Защитники Отечества» определяет порядок работы, в т.ч. по рассмотрению заявок на проведение адаптации жилых помещений;</a:t>
            </a:r>
            <a:br>
              <a:rPr sz="2000"/>
            </a:br>
            <a:br>
              <a:rPr sz="2000"/>
            </a:b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2. Постановление</a:t>
            </a:r>
            <a:r>
              <a:rPr lang="ru-RU" sz="2000" b="0" strike="noStrike" spc="89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от</a:t>
            </a:r>
            <a:r>
              <a:rPr lang="ru-RU" sz="2000" b="0" strike="noStrike" spc="10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20</a:t>
            </a:r>
            <a:r>
              <a:rPr lang="ru-RU" sz="2000" b="0" strike="noStrike" spc="94">
                <a:solidFill>
                  <a:schemeClr val="dk1"/>
                </a:solidFill>
                <a:latin typeface="Inter Tight"/>
                <a:ea typeface="Inter Tight"/>
              </a:rPr>
              <a:t>.09.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2023</a:t>
            </a:r>
            <a:r>
              <a:rPr lang="ru-RU" sz="2000" b="0" strike="noStrike" spc="89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г.</a:t>
            </a:r>
            <a:r>
              <a:rPr lang="ru-RU" sz="2000" b="0" strike="noStrike" spc="94">
                <a:solidFill>
                  <a:schemeClr val="dk1"/>
                </a:solidFill>
                <a:latin typeface="Inter Tight"/>
                <a:ea typeface="Inter Tight"/>
              </a:rPr>
              <a:t> №</a:t>
            </a:r>
            <a:r>
              <a:rPr lang="ru-RU" sz="2000" b="0" strike="noStrike" spc="89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1535</a:t>
            </a:r>
            <a:r>
              <a:rPr lang="ru-RU" sz="2000" b="0" strike="noStrike" spc="89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«Об</a:t>
            </a:r>
            <a:r>
              <a:rPr lang="ru-RU" sz="2000" b="0" strike="noStrike" spc="9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утверждении</a:t>
            </a:r>
            <a:r>
              <a:rPr lang="ru-RU" sz="2000" b="0" strike="noStrike" spc="9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Правил</a:t>
            </a:r>
            <a:r>
              <a:rPr lang="ru-RU" sz="2000" b="0" strike="noStrike" spc="10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приобретения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лекарственных</a:t>
            </a:r>
            <a:r>
              <a:rPr lang="ru-RU" sz="2000" b="0" strike="noStrike" spc="148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препаратов</a:t>
            </a:r>
            <a:r>
              <a:rPr lang="ru-RU" sz="2000" b="0" strike="noStrike" spc="16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</a:t>
            </a:r>
            <a:r>
              <a:rPr lang="ru-RU" sz="2000" b="0" strike="noStrike" spc="15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медицинских</a:t>
            </a:r>
            <a:r>
              <a:rPr lang="ru-RU" sz="2000" b="0" strike="noStrike" spc="15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изделий,</a:t>
            </a:r>
            <a:r>
              <a:rPr lang="ru-RU" sz="2000" b="0" strike="noStrike" spc="148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технических</a:t>
            </a:r>
            <a:r>
              <a:rPr lang="ru-RU" sz="2000" b="0" strike="noStrike" spc="15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средств</a:t>
            </a:r>
            <a:r>
              <a:rPr lang="ru-RU" sz="2000" b="0" strike="noStrike" spc="16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реабилитации</a:t>
            </a:r>
            <a:r>
              <a:rPr lang="ru-RU" sz="2000" b="0" strike="noStrike" spc="16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и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услуг,</a:t>
            </a:r>
            <a:r>
              <a:rPr lang="ru-RU" sz="2000" b="0" strike="noStrike" spc="24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предоставляемых</a:t>
            </a:r>
            <a:r>
              <a:rPr lang="ru-RU" sz="2000" b="0" strike="noStrike" spc="25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инвалиду,</a:t>
            </a:r>
            <a:r>
              <a:rPr lang="ru-RU" sz="2000" b="0" strike="noStrike" spc="25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а</a:t>
            </a:r>
            <a:r>
              <a:rPr lang="ru-RU" sz="2000" b="0" strike="noStrike" spc="24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также</a:t>
            </a:r>
            <a:r>
              <a:rPr lang="ru-RU" sz="2000" b="0" strike="noStrike" spc="239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товаров,</a:t>
            </a:r>
            <a:r>
              <a:rPr lang="ru-RU" sz="2000" b="0" strike="noStrike" spc="25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работ,</a:t>
            </a:r>
            <a:r>
              <a:rPr lang="ru-RU" sz="2000" b="0" strike="noStrike" spc="25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услуг,</a:t>
            </a:r>
            <a:r>
              <a:rPr lang="ru-RU" sz="2000" b="0" strike="noStrike" spc="24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закупаемых</a:t>
            </a:r>
            <a:r>
              <a:rPr lang="ru-RU" sz="2000" b="0" strike="noStrike" spc="24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Фондом</a:t>
            </a:r>
            <a:r>
              <a:rPr lang="ru-RU" sz="2000" b="0" strike="noStrike" spc="24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в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целях</a:t>
            </a:r>
            <a:r>
              <a:rPr lang="ru-RU" sz="2000" b="0" strike="noStrike" spc="-7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адаптации</a:t>
            </a:r>
            <a:r>
              <a:rPr lang="ru-RU" sz="2000" b="0" strike="noStrike" spc="-6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жилых</a:t>
            </a:r>
            <a:r>
              <a:rPr lang="ru-RU" sz="2000" b="0" strike="noStrike" spc="-6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помещений</a:t>
            </a:r>
            <a:r>
              <a:rPr lang="ru-RU" sz="2000" b="0" strike="noStrike" spc="-6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под</a:t>
            </a:r>
            <a:r>
              <a:rPr lang="ru-RU" sz="2000" b="0" strike="noStrike" spc="-60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индивидуальные</a:t>
            </a:r>
            <a:r>
              <a:rPr lang="ru-RU" sz="2000" b="0" strike="noStrike" spc="-7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потребности</a:t>
            </a:r>
            <a:r>
              <a:rPr lang="ru-RU" sz="2000" b="0" strike="noStrike" spc="-6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указанных</a:t>
            </a:r>
            <a:r>
              <a:rPr lang="ru-RU" sz="2000" b="0" strike="noStrike" spc="-7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лиц»;</a:t>
            </a:r>
            <a:br>
              <a:rPr sz="2000"/>
            </a:br>
            <a:br>
              <a:rPr sz="2000"/>
            </a:b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3. Постановлением</a:t>
            </a:r>
            <a:r>
              <a:rPr lang="ru-RU" sz="2000" b="0" strike="noStrike" spc="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Правительства</a:t>
            </a:r>
            <a:r>
              <a:rPr lang="ru-RU" sz="2000" b="0" strike="noStrike" spc="1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Российской</a:t>
            </a:r>
            <a:r>
              <a:rPr lang="ru-RU" sz="2000" b="0" strike="noStrike" spc="2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Федерации</a:t>
            </a:r>
            <a:r>
              <a:rPr lang="ru-RU" sz="2000" b="0" strike="noStrike" spc="2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от</a:t>
            </a:r>
            <a:r>
              <a:rPr lang="ru-RU" sz="2000" b="0" strike="noStrike" spc="2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20.09.2023</a:t>
            </a:r>
            <a:r>
              <a:rPr lang="ru-RU" sz="2000" b="0" strike="noStrike" spc="15">
                <a:solidFill>
                  <a:schemeClr val="dk1"/>
                </a:solidFill>
                <a:latin typeface="Inter Tight"/>
                <a:ea typeface="Inter Tight"/>
              </a:rPr>
              <a:t> №</a:t>
            </a:r>
            <a:r>
              <a:rPr lang="ru-RU" sz="2000" b="0" strike="noStrike" spc="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1535 утверждено</a:t>
            </a:r>
            <a:r>
              <a:rPr lang="ru-RU" sz="2000" b="0" strike="noStrike" spc="21">
                <a:solidFill>
                  <a:schemeClr val="dk1"/>
                </a:solidFill>
                <a:latin typeface="Inter Tight"/>
                <a:ea typeface="Inter Tight"/>
              </a:rPr>
              <a:t> Положение о</a:t>
            </a:r>
            <a:r>
              <a:rPr lang="ru-RU" sz="2000" b="0" strike="noStrike" spc="24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работе </a:t>
            </a:r>
            <a:r>
              <a:rPr lang="ru-RU" sz="20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комиссий</a:t>
            </a:r>
            <a:r>
              <a:rPr lang="ru-RU" sz="2000" b="0" strike="noStrike" spc="-3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по</a:t>
            </a:r>
            <a:r>
              <a:rPr lang="ru-RU" sz="2000" b="0" strike="noStrike" spc="-4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обследованию</a:t>
            </a:r>
            <a:r>
              <a:rPr lang="ru-RU" sz="20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жилых</a:t>
            </a:r>
            <a:r>
              <a:rPr lang="ru-RU" sz="2000" b="0" strike="noStrike" spc="-3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помещений... в целях адаптации жилых помещений для проживания в них инвалидов;</a:t>
            </a:r>
            <a:br>
              <a:rPr sz="2000"/>
            </a:br>
            <a:br>
              <a:rPr sz="2000"/>
            </a:b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4. Постановление</a:t>
            </a:r>
            <a:r>
              <a:rPr lang="ru-RU" sz="2000" b="0" strike="noStrike" spc="69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от</a:t>
            </a:r>
            <a:r>
              <a:rPr lang="ru-RU" sz="2000" b="0" strike="noStrike" spc="75">
                <a:solidFill>
                  <a:schemeClr val="dk1"/>
                </a:solidFill>
                <a:latin typeface="Inter Tight"/>
                <a:ea typeface="Inter Tight"/>
              </a:rPr>
              <a:t>  0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9</a:t>
            </a:r>
            <a:r>
              <a:rPr lang="ru-RU" sz="2000" b="0" strike="noStrike" spc="69">
                <a:solidFill>
                  <a:schemeClr val="dk1"/>
                </a:solidFill>
                <a:latin typeface="Inter Tight"/>
                <a:ea typeface="Inter Tight"/>
              </a:rPr>
              <a:t>.07.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2016</a:t>
            </a:r>
            <a:r>
              <a:rPr lang="ru-RU" sz="2000" b="0" strike="noStrike" spc="75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года</a:t>
            </a:r>
            <a:r>
              <a:rPr lang="ru-RU" sz="2000" b="0" strike="noStrike" spc="69">
                <a:solidFill>
                  <a:schemeClr val="dk1"/>
                </a:solidFill>
                <a:latin typeface="Inter Tight"/>
                <a:ea typeface="Inter Tight"/>
              </a:rPr>
              <a:t>  №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649</a:t>
            </a:r>
            <a:r>
              <a:rPr lang="ru-RU" sz="2000" b="0" strike="noStrike" spc="69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«О</a:t>
            </a:r>
            <a:r>
              <a:rPr lang="ru-RU" sz="2000" b="0" strike="noStrike" spc="75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мерах</a:t>
            </a:r>
            <a:r>
              <a:rPr lang="ru-RU" sz="2000" b="0" strike="noStrike" spc="69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по</a:t>
            </a:r>
            <a:r>
              <a:rPr lang="ru-RU" sz="2000" b="0" strike="noStrike" spc="69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приспособлению</a:t>
            </a:r>
            <a:r>
              <a:rPr lang="ru-RU" sz="2000" b="0" strike="noStrike" spc="75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жилых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помещений</a:t>
            </a:r>
            <a:r>
              <a:rPr lang="ru-RU" sz="2000" b="0" strike="noStrike" spc="211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</a:t>
            </a:r>
            <a:r>
              <a:rPr lang="ru-RU" sz="2000" b="0" strike="noStrike" spc="214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общего</a:t>
            </a:r>
            <a:r>
              <a:rPr lang="ru-RU" sz="2000" b="0" strike="noStrike" spc="211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имущества</a:t>
            </a:r>
            <a:r>
              <a:rPr lang="ru-RU" sz="2000" b="0" strike="noStrike" spc="211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в</a:t>
            </a:r>
            <a:r>
              <a:rPr lang="ru-RU" sz="2000" b="0" strike="noStrike" spc="214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многоквартирном</a:t>
            </a:r>
            <a:r>
              <a:rPr lang="ru-RU" sz="2000" b="0" strike="noStrike" spc="211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доме</a:t>
            </a:r>
            <a:r>
              <a:rPr lang="ru-RU" sz="2000" b="0" strike="noStrike" spc="211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с</a:t>
            </a:r>
            <a:r>
              <a:rPr lang="ru-RU" sz="2000" b="0" strike="noStrike" spc="211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учетом</a:t>
            </a:r>
            <a:r>
              <a:rPr lang="ru-RU" sz="2000" b="0" strike="noStrike" spc="214">
                <a:solidFill>
                  <a:schemeClr val="dk1"/>
                </a:solidFill>
                <a:latin typeface="Inter Tight"/>
                <a:ea typeface="Inter Tight"/>
              </a:rPr>
              <a:t>  </a:t>
            </a:r>
            <a:r>
              <a:rPr lang="ru-RU" sz="20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потребностей инвалидов».</a:t>
            </a:r>
            <a:br>
              <a:rPr sz="2000"/>
            </a:b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subTitle"/>
          </p:nvPr>
        </p:nvSpPr>
        <p:spPr>
          <a:xfrm>
            <a:off x="4348800" y="352440"/>
            <a:ext cx="6990480" cy="42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 algn="ctr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21">
                <a:solidFill>
                  <a:srgbClr val="0070C0"/>
                </a:solidFill>
                <a:latin typeface="Inter Tight ExtraBold"/>
                <a:ea typeface="Inter Tight ExtraBold"/>
              </a:rPr>
              <a:t>Нормативно-</a:t>
            </a:r>
            <a:r>
              <a:rPr lang="ru-RU" sz="28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правовая</a:t>
            </a:r>
            <a:r>
              <a:rPr lang="ru-RU" sz="2800" b="1" strike="noStrike" spc="-15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2800" b="1" strike="noStrike" spc="-21">
                <a:solidFill>
                  <a:srgbClr val="0070C0"/>
                </a:solidFill>
                <a:latin typeface="Inter Tight ExtraBold"/>
                <a:ea typeface="Inter Tight ExtraBold"/>
              </a:rPr>
              <a:t>база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40" name="Рисунок 4"/>
          <p:cNvPicPr/>
          <p:nvPr/>
        </p:nvPicPr>
        <p:blipFill>
          <a:blip r:embed="rId2"/>
          <a:stretch/>
        </p:blipFill>
        <p:spPr>
          <a:xfrm>
            <a:off x="13314600" y="0"/>
            <a:ext cx="1375560" cy="97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2"/>
          <p:cNvSpPr/>
          <p:nvPr/>
        </p:nvSpPr>
        <p:spPr>
          <a:xfrm>
            <a:off x="720000" y="71640"/>
            <a:ext cx="12486600" cy="846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282240" indent="-1800" algn="ctr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700" b="1" strike="noStrike" spc="-12">
                <a:solidFill>
                  <a:srgbClr val="0070C0"/>
                </a:solidFill>
                <a:latin typeface="Inter Tight ExtraBold"/>
                <a:ea typeface="Inter Tight ExtraBold"/>
              </a:rPr>
              <a:t>Правила обеспечения условий доступности для инвалидов жилых помещений и общего имущества в многоквартирном доме утвержденные Постановлением</a:t>
            </a:r>
            <a:r>
              <a:rPr lang="ru-RU" sz="1700" b="1" strike="noStrike" spc="-52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17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от</a:t>
            </a:r>
            <a:r>
              <a:rPr lang="ru-RU" sz="1700" b="1" strike="noStrike" spc="-35">
                <a:solidFill>
                  <a:srgbClr val="0070C0"/>
                </a:solidFill>
                <a:latin typeface="Inter Tight ExtraBold"/>
                <a:ea typeface="Inter Tight ExtraBold"/>
              </a:rPr>
              <a:t> 09.07.2016 </a:t>
            </a:r>
            <a:r>
              <a:rPr lang="ru-RU" sz="17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№ 649, устанавливают порядок обеспечения доступности и требования по приспособлению жилых помещений с учетом потребностей инвалидов</a:t>
            </a:r>
            <a:endParaRPr lang="ru-RU" sz="1700" b="0" strike="noStrike" spc="-1">
              <a:solidFill>
                <a:srgbClr val="000000"/>
              </a:solidFill>
              <a:latin typeface="Arial"/>
            </a:endParaRPr>
          </a:p>
          <a:p>
            <a:pPr marL="282240" indent="-1800" algn="ctr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endParaRPr lang="ru-RU" sz="1700" b="0" strike="noStrike" spc="-1">
              <a:solidFill>
                <a:srgbClr val="000000"/>
              </a:solidFill>
              <a:latin typeface="Arial"/>
            </a:endParaRPr>
          </a:p>
          <a:p>
            <a:pPr marL="282240"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en-US" sz="16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	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Частью 1 статьи 19 Жилищного Кодекса РФ установлено, что жилищный фонд представляет собой совокупность всех жилых помещений, находящихся на территории РФ.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2240" algn="just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2240"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      </a:t>
            </a:r>
            <a:r>
              <a:rPr lang="en-US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	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В соответствии с Постановлением Правительства РФ от 09.06.2016 г. № 649  для определения возможности адаптации жилого помещения инвалида создается комиссия по обследованию жилых  помещений. В состав комиссии включается работник Фонда по месту нахождения филиала Фонда в субъекте РФ, кандидатура которого предлагается руководителем филиала Фонда.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just" defTabSz="914400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912960"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</a:t>
            </a:r>
            <a:r>
              <a:rPr lang="ru-RU" sz="1800" b="0" strike="noStrike" spc="8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32">
                <a:solidFill>
                  <a:srgbClr val="000000"/>
                </a:solidFill>
                <a:latin typeface="Inter Tight"/>
                <a:ea typeface="Inter Tight"/>
              </a:rPr>
              <a:t>результатам</a:t>
            </a:r>
            <a:r>
              <a:rPr lang="ru-RU" sz="1800" b="0" strike="noStrike" spc="8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обследования</a:t>
            </a:r>
            <a:r>
              <a:rPr lang="ru-RU" sz="1800" b="0" strike="noStrike" spc="94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жилого</a:t>
            </a:r>
            <a:r>
              <a:rPr lang="ru-RU" sz="1800" b="0" strike="noStrike" spc="94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помещения</a:t>
            </a:r>
            <a:r>
              <a:rPr lang="ru-RU" sz="1800" b="0" strike="noStrike" spc="94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комиссией</a:t>
            </a:r>
            <a:r>
              <a:rPr lang="ru-RU" sz="1800" b="0" strike="noStrike" spc="8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осуществляется</a:t>
            </a:r>
            <a:r>
              <a:rPr lang="ru-RU" sz="1800" b="0" strike="noStrike" spc="8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подготовка</a:t>
            </a:r>
            <a:r>
              <a:rPr lang="ru-RU" sz="1800" b="0" strike="noStrike" spc="18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Inter Tight"/>
                <a:ea typeface="Inter Tight"/>
              </a:rPr>
              <a:t>акта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обследования</a:t>
            </a:r>
            <a:r>
              <a:rPr lang="ru-RU" sz="1800" b="0" strike="noStrike" spc="304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жилого</a:t>
            </a:r>
            <a:r>
              <a:rPr lang="ru-RU" sz="1800" b="0" strike="noStrike" spc="31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помещения, с указанием средств адаптации необходимых для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 приспособления инвалида</a:t>
            </a:r>
            <a:r>
              <a:rPr lang="ru-RU" sz="1800" b="0" strike="noStrike" spc="-6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</a:t>
            </a:r>
            <a:r>
              <a:rPr lang="ru-RU" sz="1800" b="0" strike="noStrike" spc="-46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учётом</a:t>
            </a:r>
            <a:r>
              <a:rPr lang="ru-RU" sz="1800" b="0" strike="noStrike" spc="-55">
                <a:solidFill>
                  <a:srgbClr val="000000"/>
                </a:solidFill>
                <a:latin typeface="Inter Tight"/>
                <a:ea typeface="Inter Tight"/>
              </a:rPr>
              <a:t> индивидуальных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потребностей</a:t>
            </a:r>
            <a:r>
              <a:rPr lang="ru-RU" sz="1800" b="0" strike="noStrike" spc="-46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и обеспечения условий доступности</a:t>
            </a:r>
            <a:r>
              <a:rPr lang="ru-RU" sz="1800" b="0" strike="noStrike" spc="-52">
                <a:solidFill>
                  <a:srgbClr val="000000"/>
                </a:solidFill>
                <a:latin typeface="Inter Tight"/>
                <a:ea typeface="Inter Tight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912960" algn="just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912960"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На основании решения экспертного совета Фонда, за счет средств Фонда осуществляется закупка</a:t>
            </a:r>
            <a:r>
              <a:rPr lang="ru-RU" sz="1800" b="0" strike="noStrike" spc="29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средств</a:t>
            </a:r>
            <a:r>
              <a:rPr lang="ru-RU" sz="1800" b="0" strike="noStrike" spc="29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адаптации</a:t>
            </a:r>
            <a:r>
              <a:rPr lang="ru-RU" sz="1800" b="0" strike="noStrike" spc="29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в</a:t>
            </a:r>
            <a:r>
              <a:rPr lang="ru-RU" sz="1800" b="0" strike="noStrike" spc="29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отношении</a:t>
            </a:r>
            <a:r>
              <a:rPr lang="ru-RU" sz="1800" b="0" strike="noStrike" spc="36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одного</a:t>
            </a:r>
            <a:r>
              <a:rPr lang="ru-RU" sz="1800" b="0" strike="noStrike" spc="29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жилого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помещения,</a:t>
            </a:r>
            <a:r>
              <a:rPr lang="ru-RU" sz="1800" b="0" strike="noStrike" spc="27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используемого</a:t>
            </a:r>
            <a:r>
              <a:rPr lang="ru-RU" sz="1800" b="0" strike="noStrike" spc="27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участником</a:t>
            </a:r>
            <a:r>
              <a:rPr lang="ru-RU" sz="1800" b="0" strike="noStrike" spc="276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боевых</a:t>
            </a:r>
            <a:r>
              <a:rPr lang="ru-RU" sz="1800" b="0" strike="noStrike" spc="27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действий,</a:t>
            </a:r>
            <a:r>
              <a:rPr lang="ru-RU" sz="1800" b="0" strike="noStrike" spc="33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</a:t>
            </a:r>
            <a:r>
              <a:rPr lang="ru-RU" sz="1800" b="0" strike="noStrike" spc="27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учётом</a:t>
            </a:r>
            <a:r>
              <a:rPr lang="ru-RU" sz="1800" b="0" strike="noStrike" spc="276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технических</a:t>
            </a:r>
            <a:r>
              <a:rPr lang="ru-RU" sz="1800" b="0" strike="noStrike" spc="27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возможностей</a:t>
            </a:r>
            <a:r>
              <a:rPr lang="ru-RU" sz="1800" b="0" strike="noStrike" spc="279">
                <a:solidFill>
                  <a:srgbClr val="000000"/>
                </a:solidFill>
                <a:latin typeface="Inter Tight"/>
                <a:ea typeface="Inter Tight"/>
              </a:rPr>
              <a:t>.</a:t>
            </a:r>
            <a:r>
              <a:rPr lang="ru-RU" sz="1800" b="0" strike="noStrike" spc="276">
                <a:solidFill>
                  <a:srgbClr val="000000"/>
                </a:solidFill>
                <a:latin typeface="Inter Tight"/>
                <a:ea typeface="Inter Tight"/>
              </a:rPr>
              <a:t> При</a:t>
            </a:r>
            <a:r>
              <a:rPr lang="ru-RU" sz="1800" b="0" strike="noStrike" spc="-26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наличии</a:t>
            </a:r>
            <a:r>
              <a:rPr lang="ru-RU" sz="1800" b="0" strike="noStrike" spc="239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предоставленного</a:t>
            </a:r>
            <a:r>
              <a:rPr lang="ru-RU" sz="1800" b="0" strike="noStrike" spc="239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участником</a:t>
            </a:r>
            <a:r>
              <a:rPr lang="ru-RU" sz="1800" b="0" strike="noStrike" spc="233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боевых</a:t>
            </a:r>
            <a:r>
              <a:rPr lang="ru-RU" sz="1800" b="0" strike="noStrike" spc="245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действий</a:t>
            </a:r>
            <a:r>
              <a:rPr lang="ru-RU" sz="1800" b="0" strike="noStrike" spc="270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согласия</a:t>
            </a:r>
            <a:r>
              <a:rPr lang="ru-RU" sz="1800" b="0" strike="noStrike" spc="239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собственников</a:t>
            </a:r>
            <a:r>
              <a:rPr lang="ru-RU" sz="1800" b="0" strike="noStrike" spc="245">
                <a:solidFill>
                  <a:srgbClr val="000000"/>
                </a:solidFill>
                <a:latin typeface="Inter Tight"/>
                <a:ea typeface="Inter Tight"/>
              </a:rPr>
              <a:t> 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жилого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помещения,</a:t>
            </a:r>
            <a:r>
              <a:rPr lang="ru-RU" sz="1800" b="0" strike="noStrike" spc="205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а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также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членов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его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семьи,</a:t>
            </a:r>
            <a:r>
              <a:rPr lang="ru-RU" sz="1800" b="0" strike="noStrike" spc="205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наймодателя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или</a:t>
            </a:r>
            <a:r>
              <a:rPr lang="ru-RU" sz="1800" b="0" strike="noStrike" spc="205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нанимателя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жилого</a:t>
            </a:r>
            <a:r>
              <a:rPr lang="ru-RU" sz="1800" b="0" strike="noStrike" spc="205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помещения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</a:t>
            </a:r>
            <a:r>
              <a:rPr lang="ru-RU" sz="1800" b="0" strike="noStrike" spc="21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договору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социального</a:t>
            </a:r>
            <a:r>
              <a:rPr lang="ru-RU" sz="1800" b="0" strike="noStrike" spc="6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найма (</a:t>
            </a:r>
            <a:r>
              <a:rPr lang="ru-RU" sz="1800" b="0" strike="noStrike" spc="60">
                <a:solidFill>
                  <a:srgbClr val="000000"/>
                </a:solidFill>
                <a:latin typeface="Inter Tight"/>
                <a:ea typeface="Inter Tight"/>
              </a:rPr>
              <a:t>в тч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жилых</a:t>
            </a:r>
            <a:r>
              <a:rPr lang="ru-RU" sz="1800" b="0" strike="noStrike" spc="63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помещений</a:t>
            </a:r>
            <a:r>
              <a:rPr lang="ru-RU" sz="1800" b="0" strike="noStrike" spc="6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государственного и</a:t>
            </a:r>
            <a:r>
              <a:rPr lang="ru-RU" sz="1800" b="0" strike="noStrike" spc="6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муниципального</a:t>
            </a:r>
            <a:r>
              <a:rPr lang="ru-RU" sz="1800" b="0" strike="noStrike" spc="60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жилищных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фондов). Обязательным условием является прописка участника СВО.</a:t>
            </a:r>
            <a:r>
              <a:rPr lang="ru-RU" sz="1800" b="0" strike="noStrike" spc="35">
                <a:solidFill>
                  <a:srgbClr val="000000"/>
                </a:solidFill>
                <a:latin typeface="Inter Tight"/>
                <a:ea typeface="Inter Tight"/>
              </a:rPr>
              <a:t> П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</a:t>
            </a:r>
            <a:r>
              <a:rPr lang="ru-RU" sz="1800" b="0" strike="noStrike" spc="4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Inter Tight"/>
                <a:ea typeface="Inter Tight"/>
              </a:rPr>
              <a:t>результатам</a:t>
            </a:r>
            <a:r>
              <a:rPr lang="ru-RU" sz="1800" b="0" strike="noStrike" spc="24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обследования</a:t>
            </a:r>
            <a:r>
              <a:rPr lang="ru-RU" sz="1800" b="0" strike="noStrike" spc="29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Inter Tight"/>
                <a:ea typeface="Inter Tight"/>
              </a:rPr>
              <a:t>такого</a:t>
            </a:r>
            <a:r>
              <a:rPr lang="ru-RU" sz="1800" b="0" strike="noStrike" spc="4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жилого помещения</a:t>
            </a:r>
            <a:r>
              <a:rPr lang="ru-RU" sz="1800" b="0" strike="noStrike" spc="-4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Inter Tight"/>
                <a:ea typeface="Inter Tight"/>
              </a:rPr>
              <a:t>комиссией</a:t>
            </a:r>
            <a:r>
              <a:rPr lang="ru-RU" sz="1800" b="0" strike="noStrike" spc="-41">
                <a:solidFill>
                  <a:srgbClr val="000000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Inter Tight"/>
                <a:ea typeface="Inter Tight"/>
              </a:rPr>
              <a:t>принимается решение о проведение адаптации.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744120" indent="914400" algn="just" defTabSz="914400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744120" indent="914400"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Фондом заключено </a:t>
            </a:r>
            <a:r>
              <a:rPr lang="ru-RU" sz="1800" b="0" strike="noStrike" spc="-12">
                <a:solidFill>
                  <a:srgbClr val="C8201D"/>
                </a:solidFill>
                <a:latin typeface="Inter Tight"/>
                <a:ea typeface="Inter Tight"/>
              </a:rPr>
              <a:t>соглашение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с</a:t>
            </a:r>
            <a:r>
              <a:rPr lang="ru-RU" sz="1800" b="0" strike="noStrike" spc="-1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Всероссийским</a:t>
            </a:r>
            <a:r>
              <a:rPr lang="ru-RU" sz="1800" b="0" strike="noStrike" spc="-26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C8201D"/>
                </a:solidFill>
                <a:latin typeface="Inter Tight"/>
                <a:ea typeface="Inter Tight"/>
              </a:rPr>
              <a:t>обществом</a:t>
            </a:r>
            <a:r>
              <a:rPr lang="ru-RU" sz="1800" b="0" strike="noStrike" spc="-26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инвалидов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о</a:t>
            </a:r>
            <a:r>
              <a:rPr lang="ru-RU" sz="1800" b="0" strike="noStrike" spc="-1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сотрудничестве,</a:t>
            </a:r>
            <a:r>
              <a:rPr lang="ru-RU" sz="1800" b="0" strike="noStrike" spc="-26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в</a:t>
            </a:r>
            <a:r>
              <a:rPr lang="ru-RU" sz="1800" b="0" strike="noStrike" spc="-1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том</a:t>
            </a:r>
            <a:r>
              <a:rPr lang="ru-RU" sz="1800" b="0" strike="noStrike" spc="-32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числе</a:t>
            </a:r>
            <a:r>
              <a:rPr lang="ru-RU" sz="1800" b="0" strike="noStrike" spc="-1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52">
                <a:solidFill>
                  <a:srgbClr val="C8201D"/>
                </a:solidFill>
                <a:latin typeface="Inter Tight"/>
                <a:ea typeface="Inter Tight"/>
              </a:rPr>
              <a:t>о 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привлечении</a:t>
            </a:r>
            <a:r>
              <a:rPr lang="ru-RU" sz="1800" b="0" strike="noStrike" spc="-41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экспертов</a:t>
            </a:r>
            <a:r>
              <a:rPr lang="ru-RU" sz="1800" b="0" strike="noStrike" spc="-32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ВОИ</a:t>
            </a:r>
            <a:r>
              <a:rPr lang="ru-RU" sz="1800" b="0" strike="noStrike" spc="-32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для</a:t>
            </a:r>
            <a:r>
              <a:rPr lang="ru-RU" sz="1800" b="0" strike="noStrike" spc="-3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C8201D"/>
                </a:solidFill>
                <a:latin typeface="Inter Tight"/>
                <a:ea typeface="Inter Tight"/>
              </a:rPr>
              <a:t>проведения</a:t>
            </a:r>
            <a:r>
              <a:rPr lang="ru-RU" sz="1800" b="0" strike="noStrike" spc="-3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rgbClr val="C8201D"/>
                </a:solidFill>
                <a:latin typeface="Inter Tight"/>
                <a:ea typeface="Inter Tight"/>
              </a:rPr>
              <a:t>комиссии</a:t>
            </a:r>
            <a:r>
              <a:rPr lang="ru-RU" sz="1800" b="0" strike="noStrike" spc="-3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rgbClr val="C8201D"/>
                </a:solidFill>
                <a:latin typeface="Inter Tight"/>
                <a:ea typeface="Inter Tight"/>
              </a:rPr>
              <a:t>и</a:t>
            </a:r>
            <a:r>
              <a:rPr lang="ru-RU" sz="1800" b="0" strike="noStrike" spc="-3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32">
                <a:solidFill>
                  <a:srgbClr val="C8201D"/>
                </a:solidFill>
                <a:latin typeface="Inter Tight"/>
                <a:ea typeface="Inter Tight"/>
              </a:rPr>
              <a:t>подготовки</a:t>
            </a:r>
            <a:r>
              <a:rPr lang="ru-RU" sz="1800" b="0" strike="noStrike" spc="-35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C8201D"/>
                </a:solidFill>
                <a:latin typeface="Inter Tight"/>
                <a:ea typeface="Inter Tight"/>
              </a:rPr>
              <a:t>акта</a:t>
            </a:r>
            <a:r>
              <a:rPr lang="ru-RU" sz="1800" b="0" strike="noStrike" spc="-32">
                <a:solidFill>
                  <a:srgbClr val="C8201D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rgbClr val="C8201D"/>
                </a:solidFill>
                <a:latin typeface="Inter Tight"/>
                <a:ea typeface="Inter Tight"/>
              </a:rPr>
              <a:t>обследования и Чек-Листа!!!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object 2"/>
          <p:cNvSpPr/>
          <p:nvPr/>
        </p:nvSpPr>
        <p:spPr>
          <a:xfrm>
            <a:off x="0" y="111456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Рисунок 3"/>
          <p:cNvPicPr/>
          <p:nvPr/>
        </p:nvPicPr>
        <p:blipFill>
          <a:blip r:embed="rId2"/>
          <a:stretch/>
        </p:blipFill>
        <p:spPr>
          <a:xfrm>
            <a:off x="13314600" y="0"/>
            <a:ext cx="1375560" cy="97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68880" y="1212120"/>
            <a:ext cx="10499400" cy="34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12600" indent="0" defTabSz="914400">
              <a:lnSpc>
                <a:spcPts val="1919"/>
              </a:lnSpc>
              <a:spcBef>
                <a:spcPts val="96"/>
              </a:spcBef>
              <a:buNone/>
              <a:tabLst>
                <a:tab pos="0" algn="l"/>
              </a:tabLst>
            </a:pP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Всего в перечне средств адаптации</a:t>
            </a:r>
            <a:r>
              <a:rPr lang="ru-RU" sz="1800" b="1" i="1" strike="noStrike" spc="-41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20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86</a:t>
            </a:r>
            <a:r>
              <a:rPr lang="ru-RU" sz="1800" b="1" i="1" strike="noStrike" spc="-41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позиций</a:t>
            </a:r>
            <a:r>
              <a:rPr lang="ru-RU" sz="1800" b="1" i="1" strike="noStrike" spc="-41">
                <a:solidFill>
                  <a:srgbClr val="0070C0"/>
                </a:solidFill>
                <a:latin typeface="Inter Tight"/>
                <a:ea typeface="Inter Tight"/>
              </a:rPr>
              <a:t> 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(со</a:t>
            </a:r>
            <a:r>
              <a:rPr lang="ru-RU" sz="1800" b="1" i="1" strike="noStrike" spc="-41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сроком</a:t>
            </a:r>
            <a:r>
              <a:rPr lang="ru-RU" sz="1800" b="1" i="1" strike="noStrike" spc="-35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2">
                <a:solidFill>
                  <a:srgbClr val="0070C0"/>
                </a:solidFill>
                <a:latin typeface="Inter Tight"/>
                <a:ea typeface="Inter Tight"/>
              </a:rPr>
              <a:t>пользования</a:t>
            </a:r>
            <a:r>
              <a:rPr lang="ru-RU" sz="1800" b="1" i="1" strike="noStrike" spc="-35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5</a:t>
            </a:r>
            <a:r>
              <a:rPr lang="ru-RU" sz="1800" b="1" i="1" strike="noStrike" spc="-41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лет),</a:t>
            </a:r>
            <a:r>
              <a:rPr lang="ru-RU" sz="1800" b="1" i="1" strike="noStrike" spc="-35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сформированных</a:t>
            </a:r>
            <a:r>
              <a:rPr lang="ru-RU" sz="1800" b="1" i="1" strike="noStrike" spc="-35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по</a:t>
            </a:r>
            <a:r>
              <a:rPr lang="ru-RU" sz="1800" b="1" i="1" strike="noStrike" spc="-35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">
                <a:solidFill>
                  <a:srgbClr val="0070C0"/>
                </a:solidFill>
                <a:latin typeface="Inter Tight"/>
                <a:ea typeface="Inter Tight"/>
              </a:rPr>
              <a:t>7</a:t>
            </a:r>
            <a:r>
              <a:rPr lang="ru-RU" sz="1800" b="1" i="1" strike="noStrike" spc="-41">
                <a:solidFill>
                  <a:srgbClr val="0070C0"/>
                </a:solidFill>
                <a:latin typeface="Inter Tight"/>
                <a:ea typeface="Inter Tight"/>
              </a:rPr>
              <a:t> </a:t>
            </a:r>
            <a:r>
              <a:rPr lang="ru-RU" sz="1800" b="1" i="1" strike="noStrike" spc="-12">
                <a:solidFill>
                  <a:srgbClr val="0070C0"/>
                </a:solidFill>
                <a:latin typeface="Inter Tight"/>
                <a:ea typeface="Inter Tight"/>
              </a:rPr>
              <a:t>нозологиям:</a:t>
            </a:r>
            <a:br>
              <a:rPr sz="1800"/>
            </a:b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1. </a:t>
            </a:r>
            <a:r>
              <a:rPr lang="ru-RU" sz="1800" b="0" strike="noStrike" spc="-32">
                <a:solidFill>
                  <a:schemeClr val="dk1"/>
                </a:solidFill>
                <a:latin typeface="Inter Tight"/>
                <a:ea typeface="Inter Tight"/>
              </a:rPr>
              <a:t>Лежачие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паллиативные</a:t>
            </a:r>
            <a:r>
              <a:rPr lang="ru-RU" sz="1800" b="0" strike="noStrike" spc="-1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больные</a:t>
            </a: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2.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Ампутация</a:t>
            </a:r>
            <a:r>
              <a:rPr lang="ru-RU" sz="1800" b="0" strike="noStrike" spc="-97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верхних</a:t>
            </a:r>
            <a:r>
              <a:rPr lang="ru-RU" sz="1800" b="0" strike="noStrike" spc="-9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конечностей</a:t>
            </a: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3.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Ампутация</a:t>
            </a:r>
            <a:r>
              <a:rPr lang="ru-RU" sz="1800" b="0" strike="noStrike" spc="-8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нижних</a:t>
            </a:r>
            <a:r>
              <a:rPr lang="ru-RU" sz="1800" b="0" strike="noStrike" spc="-7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конечностей</a:t>
            </a: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4. Инвалиды,</a:t>
            </a:r>
            <a:r>
              <a:rPr lang="ru-RU" sz="18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передвигающиеся</a:t>
            </a:r>
            <a:r>
              <a:rPr lang="ru-RU" sz="18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на</a:t>
            </a:r>
            <a:r>
              <a:rPr lang="ru-RU" sz="18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кресло</a:t>
            </a:r>
            <a:r>
              <a:rPr lang="ru-RU" sz="1800" b="0" strike="noStrike" spc="-4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-</a:t>
            </a:r>
            <a:r>
              <a:rPr lang="ru-RU" sz="18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колясках</a:t>
            </a: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5. Инвалиды с 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заболеванием</a:t>
            </a:r>
            <a:r>
              <a:rPr lang="ru-RU" sz="1800" b="0" strike="noStrike" spc="-7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опорно-</a:t>
            </a:r>
            <a:r>
              <a:rPr lang="ru-RU" sz="18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двигательного</a:t>
            </a:r>
            <a:r>
              <a:rPr lang="ru-RU" sz="1800" b="0" strike="noStrike" spc="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аппарата</a:t>
            </a: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6. Инвалиды</a:t>
            </a:r>
            <a:r>
              <a:rPr lang="ru-RU" sz="18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с</a:t>
            </a:r>
            <a:r>
              <a:rPr lang="ru-RU" sz="1800" b="0" strike="noStrike" spc="-4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нарушением</a:t>
            </a:r>
            <a:r>
              <a:rPr lang="ru-RU" sz="1800" b="0" strike="noStrike" spc="-5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зрения</a:t>
            </a:r>
            <a:br>
              <a:rPr sz="1800"/>
            </a:b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7. Инвалиды</a:t>
            </a:r>
            <a:r>
              <a:rPr lang="ru-RU" sz="1800" b="0" strike="noStrike" spc="-5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с</a:t>
            </a:r>
            <a:r>
              <a:rPr lang="ru-RU" sz="1800" b="0" strike="noStrike" spc="-4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нарушением</a:t>
            </a:r>
            <a:r>
              <a:rPr lang="ru-RU" sz="1800" b="0" strike="noStrike" spc="-5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слуха</a:t>
            </a:r>
            <a:br>
              <a:rPr sz="1800"/>
            </a:br>
            <a:br>
              <a:rPr sz="1800"/>
            </a:br>
            <a:br>
              <a:rPr sz="1800"/>
            </a:b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Некоторые</a:t>
            </a:r>
            <a:r>
              <a:rPr lang="ru-RU" sz="1800" b="0" strike="noStrike" spc="-97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средства адаптации, например:</a:t>
            </a:r>
            <a:br>
              <a:rPr sz="1700"/>
            </a:br>
            <a:br>
              <a:rPr sz="1800"/>
            </a:b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2721240" y="156960"/>
            <a:ext cx="9676080" cy="99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 algn="ctr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Средства</a:t>
            </a:r>
            <a:r>
              <a:rPr lang="ru-RU" sz="2800" b="1" strike="noStrike" spc="-92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28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адаптации,</a:t>
            </a:r>
            <a:r>
              <a:rPr lang="ru-RU" sz="2800" b="1" strike="noStrike" spc="-75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28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одобренные</a:t>
            </a:r>
            <a:r>
              <a:rPr lang="ru-RU" sz="2800" b="1" strike="noStrike" spc="-86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28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на</a:t>
            </a:r>
            <a:r>
              <a:rPr lang="ru-RU" sz="2800" b="1" strike="noStrike" spc="-86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2800" b="1" strike="noStrike" spc="-1">
                <a:solidFill>
                  <a:srgbClr val="0070C0"/>
                </a:solidFill>
                <a:latin typeface="Inter Tight ExtraBold"/>
                <a:ea typeface="Inter Tight ExtraBold"/>
              </a:rPr>
              <a:t>экспертном</a:t>
            </a:r>
            <a:r>
              <a:rPr lang="ru-RU" sz="2800" b="1" strike="noStrike" spc="-86">
                <a:solidFill>
                  <a:srgbClr val="0070C0"/>
                </a:solidFill>
                <a:latin typeface="Inter Tight ExtraBold"/>
                <a:ea typeface="Inter Tight ExtraBold"/>
              </a:rPr>
              <a:t> </a:t>
            </a:r>
            <a:r>
              <a:rPr lang="ru-RU" sz="2800" b="1" strike="noStrike" spc="-12">
                <a:solidFill>
                  <a:srgbClr val="0070C0"/>
                </a:solidFill>
                <a:latin typeface="Inter Tight ExtraBold"/>
                <a:ea typeface="Inter Tight ExtraBold"/>
              </a:rPr>
              <a:t>совете Фонда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3"/>
          <p:cNvSpPr/>
          <p:nvPr/>
        </p:nvSpPr>
        <p:spPr>
          <a:xfrm>
            <a:off x="569880" y="4467240"/>
            <a:ext cx="7832520" cy="341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Система</a:t>
            </a:r>
            <a:r>
              <a:rPr lang="ru-RU" sz="1800" b="0" strike="noStrike" spc="-46">
                <a:solidFill>
                  <a:schemeClr val="dk1"/>
                </a:solidFill>
                <a:latin typeface="Inter Tight"/>
                <a:ea typeface="Inter Tight"/>
              </a:rPr>
              <a:t> управления «У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мный</a:t>
            </a:r>
            <a:r>
              <a:rPr lang="ru-RU" sz="1800" b="0" strike="noStrike" spc="-4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дом», специализированная кухонная мебель и специализированное рабочее место,  противоскользящие маты для ванной комнаты</a:t>
            </a:r>
            <a:r>
              <a:rPr lang="ru-RU" sz="1800" b="0" strike="noStrike" spc="-4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41">
                <a:solidFill>
                  <a:schemeClr val="dk1"/>
                </a:solidFill>
                <a:latin typeface="Inter Tight"/>
                <a:ea typeface="Inter Tight"/>
              </a:rPr>
              <a:t> (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входит</a:t>
            </a:r>
            <a:r>
              <a:rPr lang="ru-RU" sz="1800" b="0" strike="noStrike" spc="-4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во</a:t>
            </a:r>
            <a:r>
              <a:rPr lang="ru-RU" sz="1800" b="0" strike="noStrike" spc="-4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все</a:t>
            </a:r>
            <a:r>
              <a:rPr lang="ru-RU" sz="1800" b="0" strike="noStrike" spc="-4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нозологии);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Функциональная</a:t>
            </a:r>
            <a:r>
              <a:rPr lang="ru-RU" sz="1800" b="0" strike="noStrike" spc="-3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кровать</a:t>
            </a:r>
            <a:r>
              <a:rPr lang="ru-RU" sz="1800" b="0" strike="noStrike" spc="-3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(только</a:t>
            </a:r>
            <a:r>
              <a:rPr lang="ru-RU" sz="18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для</a:t>
            </a:r>
            <a:r>
              <a:rPr lang="ru-RU" sz="1800" b="0" strike="noStrike" spc="-3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лежачих </a:t>
            </a: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и</a:t>
            </a:r>
            <a:r>
              <a:rPr lang="ru-RU" sz="1800" b="0" strike="noStrike" spc="-32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паллиативных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больных);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Робот-пылесос (всем нозологиям, за исключением лиц с нарушением слуха);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Читающая машиина сканирующая (нарушение зрения);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Таблетница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(ампутация</a:t>
            </a:r>
            <a:r>
              <a:rPr lang="ru-RU" sz="18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верхних</a:t>
            </a:r>
            <a:r>
              <a:rPr lang="ru-RU" sz="1800" b="0" strike="noStrike" spc="-15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конечностей,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заболевания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 опорно-</a:t>
            </a:r>
            <a:r>
              <a:rPr lang="ru-RU" sz="1800" b="0" strike="noStrike" spc="-26">
                <a:solidFill>
                  <a:schemeClr val="dk1"/>
                </a:solidFill>
                <a:latin typeface="Inter Tight"/>
                <a:ea typeface="Inter Tight"/>
              </a:rPr>
              <a:t>двигательного</a:t>
            </a:r>
            <a:r>
              <a:rPr lang="ru-RU" sz="1800" b="0" strike="noStrike" spc="-2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r>
              <a:rPr lang="ru-RU" sz="1800" b="0" strike="noStrike" spc="-12">
                <a:solidFill>
                  <a:schemeClr val="dk1"/>
                </a:solidFill>
                <a:latin typeface="Inter Tight"/>
                <a:ea typeface="Inter Tight"/>
              </a:rPr>
              <a:t>аппарата).</a:t>
            </a:r>
            <a:br>
              <a:rPr sz="2000"/>
            </a:br>
            <a:r>
              <a:rPr lang="ru-RU" sz="2000" b="0" strike="noStrike" spc="-1">
                <a:solidFill>
                  <a:schemeClr val="dk1"/>
                </a:solidFill>
                <a:latin typeface="Inter Tight"/>
                <a:ea typeface="Inter Tight"/>
              </a:rPr>
              <a:t>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Рисунок 5"/>
          <p:cNvPicPr/>
          <p:nvPr/>
        </p:nvPicPr>
        <p:blipFill>
          <a:blip r:embed="rId2"/>
          <a:stretch/>
        </p:blipFill>
        <p:spPr>
          <a:xfrm>
            <a:off x="13314600" y="0"/>
            <a:ext cx="1375560" cy="97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object 2"/>
          <p:cNvGrpSpPr/>
          <p:nvPr/>
        </p:nvGrpSpPr>
        <p:grpSpPr>
          <a:xfrm>
            <a:off x="0" y="0"/>
            <a:ext cx="15118920" cy="7558560"/>
            <a:chOff x="0" y="0"/>
            <a:chExt cx="15118920" cy="7558560"/>
          </a:xfrm>
        </p:grpSpPr>
        <p:sp>
          <p:nvSpPr>
            <p:cNvPr id="50" name="object 3"/>
            <p:cNvSpPr/>
            <p:nvPr/>
          </p:nvSpPr>
          <p:spPr>
            <a:xfrm>
              <a:off x="7560000" y="1028520"/>
              <a:ext cx="7558920" cy="31680"/>
            </a:xfrm>
            <a:custGeom>
              <a:avLst/>
              <a:gdLst>
                <a:gd name="textAreaLeft" fmla="*/ 0 w 7558920"/>
                <a:gd name="textAreaRight" fmla="*/ 7560360 w 7558920"/>
                <a:gd name="textAreaTop" fmla="*/ 0 h 31680"/>
                <a:gd name="textAreaBottom" fmla="*/ 33120 h 31680"/>
              </a:gdLst>
              <a:ahLst/>
              <a:cxnLst/>
              <a:rect l="textAreaLeft" t="textAreaTop" r="textAreaRight" b="textAreaBottom"/>
              <a:pathLst>
                <a:path w="7560309" h="33019">
                  <a:moveTo>
                    <a:pt x="7559967" y="0"/>
                  </a:moveTo>
                  <a:lnTo>
                    <a:pt x="0" y="0"/>
                  </a:lnTo>
                  <a:lnTo>
                    <a:pt x="0" y="32397"/>
                  </a:lnTo>
                  <a:lnTo>
                    <a:pt x="7559967" y="32397"/>
                  </a:lnTo>
                  <a:lnTo>
                    <a:pt x="7559967" y="0"/>
                  </a:lnTo>
                  <a:close/>
                </a:path>
              </a:pathLst>
            </a:custGeom>
            <a:solidFill>
              <a:srgbClr val="EEA57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51" name="object 4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7558560" cy="7558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0" y="180000"/>
            <a:ext cx="3526560" cy="720000"/>
          </a:xfrm>
          <a:prstGeom prst="rect">
            <a:avLst/>
          </a:prstGeom>
          <a:solidFill>
            <a:srgbClr val="EEA576"/>
          </a:solidFill>
          <a:ln w="0">
            <a:noFill/>
          </a:ln>
        </p:spPr>
        <p:txBody>
          <a:bodyPr lIns="0" tIns="198000" rIns="0" bIns="0" anchor="t">
            <a:noAutofit/>
          </a:bodyPr>
          <a:lstStyle/>
          <a:p>
            <a:pPr marL="738000" indent="0" defTabSz="914400">
              <a:lnSpc>
                <a:spcPct val="100000"/>
              </a:lnSpc>
              <a:spcBef>
                <a:spcPts val="1559"/>
              </a:spcBef>
              <a:buNone/>
              <a:tabLst>
                <a:tab pos="0" algn="l"/>
              </a:tabLst>
            </a:pPr>
            <a:r>
              <a:rPr lang="ru-RU" sz="3000" b="0" strike="noStrike" spc="-12">
                <a:solidFill>
                  <a:schemeClr val="lt1"/>
                </a:solidFill>
                <a:latin typeface="Trebuchet MS"/>
              </a:rPr>
              <a:t>Прихожая</a:t>
            </a:r>
            <a:endParaRPr lang="ru-RU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6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EEA57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67104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ПРИХОЖАЯ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4" name="object 4"/>
          <p:cNvGraphicFramePr/>
          <p:nvPr/>
        </p:nvGraphicFramePr>
        <p:xfrm>
          <a:off x="8471520" y="1442160"/>
          <a:ext cx="6233040" cy="53582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12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Адаптированный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дверной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блок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Дверная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коробка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полотно,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соответствующих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параметров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(высоты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ширины)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беспрепят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ственного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прохода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инвалидностью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том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числе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инвалидной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коляске.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Конструкция</a:t>
                      </a:r>
                      <a:r>
                        <a:rPr lang="ru-RU" sz="1000" b="0" strike="noStrike" spc="4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предполагает</a:t>
                      </a:r>
                      <a:r>
                        <a:rPr lang="ru-RU" sz="1000" b="0" strike="noStrike" spc="4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удобное</a:t>
                      </a:r>
                      <a:r>
                        <a:rPr lang="ru-RU" sz="1000" b="0" strike="noStrike" spc="4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открыва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ние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закрывание.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7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Домофон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Домофон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видеомонитором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—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система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контро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ля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доступом,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которая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показывает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вам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гостя.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000" b="0" strike="noStrike" spc="-15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</a:t>
                      </a:r>
                      <a:r>
                        <a:rPr lang="ru-RU" sz="1000" b="0" strike="noStrike" spc="-15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защиту</a:t>
                      </a:r>
                      <a:r>
                        <a:rPr lang="ru-RU" sz="1000" b="0" strike="noStrike" spc="-15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-15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несанкцио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нированного</a:t>
                      </a:r>
                      <a:r>
                        <a:rPr lang="ru-RU" sz="1000" b="0" strike="noStrike" spc="-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проникновения</a:t>
                      </a:r>
                      <a:r>
                        <a:rPr lang="ru-RU" sz="1000" b="0" strike="noStrike" spc="-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дом</a:t>
                      </a:r>
                      <a:r>
                        <a:rPr lang="ru-RU" sz="1000" b="0" strike="noStrike" spc="-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квартиру.</a:t>
                      </a:r>
                      <a:r>
                        <a:rPr lang="ru-RU" sz="1000" b="0" strike="noStrike" spc="-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Вызывная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панель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оснащена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встроенной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каме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рой.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Звук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картинка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этой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панели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передаются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монитор,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который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установлен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внутри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жилого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помещения,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жно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видеть,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кто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вам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звонит.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если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дверь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оснащена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электрическим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замком,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то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открыть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дверь,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выходя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дома.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5" name="object 8"/>
          <p:cNvPicPr/>
          <p:nvPr/>
        </p:nvPicPr>
        <p:blipFill>
          <a:blip r:embed="rId3"/>
          <a:stretch/>
        </p:blipFill>
        <p:spPr>
          <a:xfrm>
            <a:off x="8934480" y="2269440"/>
            <a:ext cx="2039040" cy="1509120"/>
          </a:xfrm>
          <a:prstGeom prst="rect">
            <a:avLst/>
          </a:prstGeom>
          <a:ln w="0">
            <a:noFill/>
          </a:ln>
        </p:spPr>
      </p:pic>
      <p:pic>
        <p:nvPicPr>
          <p:cNvPr id="56" name="object 9"/>
          <p:cNvPicPr/>
          <p:nvPr/>
        </p:nvPicPr>
        <p:blipFill>
          <a:blip r:embed="rId4"/>
          <a:stretch/>
        </p:blipFill>
        <p:spPr>
          <a:xfrm>
            <a:off x="8613360" y="4924440"/>
            <a:ext cx="2680920" cy="126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2"/>
          <p:cNvSpPr/>
          <p:nvPr/>
        </p:nvSpPr>
        <p:spPr>
          <a:xfrm>
            <a:off x="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60005" y="0"/>
                </a:move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7560005" y="0"/>
                </a:lnTo>
                <a:close/>
              </a:path>
            </a:pathLst>
          </a:custGeom>
          <a:solidFill>
            <a:srgbClr val="429DA3"/>
          </a:solidFill>
          <a:ln w="0">
            <a:solidFill>
              <a:srgbClr val="429DA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0" y="360000"/>
            <a:ext cx="4799160" cy="54000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txBody>
          <a:bodyPr lIns="0" tIns="7560" rIns="0" bIns="0" anchor="t">
            <a:noAutofit/>
          </a:bodyPr>
          <a:lstStyle/>
          <a:p>
            <a:pPr marL="410040" indent="0" algn="ctr" defTabSz="914400">
              <a:lnSpc>
                <a:spcPct val="100000"/>
              </a:lnSpc>
              <a:spcBef>
                <a:spcPts val="60"/>
              </a:spcBef>
              <a:buNone/>
              <a:tabLst>
                <a:tab pos="0" algn="l"/>
              </a:tabLst>
            </a:pPr>
            <a:r>
              <a:rPr lang="ru-RU" sz="2200" b="0" strike="noStrike" spc="60">
                <a:solidFill>
                  <a:schemeClr val="lt1"/>
                </a:solidFill>
                <a:latin typeface="Trebuchet MS"/>
              </a:rPr>
              <a:t>Система</a:t>
            </a:r>
            <a:r>
              <a:rPr lang="ru-RU" sz="2200" b="0" strike="noStrike" spc="-1">
                <a:solidFill>
                  <a:schemeClr val="lt1"/>
                </a:solidFill>
                <a:latin typeface="Trebuchet MS"/>
              </a:rPr>
              <a:t> вызова </a:t>
            </a:r>
            <a:r>
              <a:rPr lang="ru-RU" sz="2200" b="0" strike="noStrike" spc="-12">
                <a:solidFill>
                  <a:schemeClr val="lt1"/>
                </a:solidFill>
                <a:latin typeface="Trebuchet MS"/>
              </a:rPr>
              <a:t>помощника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object 4"/>
          <p:cNvPicPr/>
          <p:nvPr/>
        </p:nvPicPr>
        <p:blipFill>
          <a:blip r:embed="rId2"/>
          <a:stretch/>
        </p:blipFill>
        <p:spPr>
          <a:xfrm>
            <a:off x="7560000" y="0"/>
            <a:ext cx="7558560" cy="7558560"/>
          </a:xfrm>
          <a:prstGeom prst="rect">
            <a:avLst/>
          </a:prstGeom>
          <a:ln w="0">
            <a:noFill/>
          </a:ln>
        </p:spPr>
      </p:pic>
      <p:sp>
        <p:nvSpPr>
          <p:cNvPr id="60" name="object 5"/>
          <p:cNvSpPr/>
          <p:nvPr/>
        </p:nvSpPr>
        <p:spPr>
          <a:xfrm>
            <a:off x="12393000" y="360000"/>
            <a:ext cx="2725920" cy="62208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960" rIns="0" bIns="0" anchor="t">
            <a:spAutoFit/>
          </a:bodyPr>
          <a:lstStyle/>
          <a:p>
            <a:pPr marL="763200" defTabSz="914400">
              <a:lnSpc>
                <a:spcPct val="100000"/>
              </a:lnSpc>
              <a:spcBef>
                <a:spcPts val="2013"/>
              </a:spcBef>
            </a:pPr>
            <a:r>
              <a:rPr lang="ru-RU" sz="2400" b="0" strike="noStrike" spc="43">
                <a:solidFill>
                  <a:srgbClr val="FFFFFF"/>
                </a:solidFill>
                <a:latin typeface="Trebuchet MS"/>
              </a:rPr>
              <a:t>Спальня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1" name="object 6"/>
          <p:cNvGrpSpPr/>
          <p:nvPr/>
        </p:nvGrpSpPr>
        <p:grpSpPr>
          <a:xfrm>
            <a:off x="3722400" y="1468440"/>
            <a:ext cx="3256920" cy="3628440"/>
            <a:chOff x="3722400" y="1468440"/>
            <a:chExt cx="3256920" cy="3628440"/>
          </a:xfrm>
        </p:grpSpPr>
        <p:sp>
          <p:nvSpPr>
            <p:cNvPr id="62" name="object 7"/>
            <p:cNvSpPr/>
            <p:nvPr/>
          </p:nvSpPr>
          <p:spPr>
            <a:xfrm>
              <a:off x="3722400" y="1468440"/>
              <a:ext cx="3256920" cy="360"/>
            </a:xfrm>
            <a:custGeom>
              <a:avLst/>
              <a:gdLst>
                <a:gd name="textAreaLeft" fmla="*/ 0 w 3256920"/>
                <a:gd name="textAreaRight" fmla="*/ 3258360 w 3256920"/>
                <a:gd name="textAreaTop" fmla="*/ 0 h 360"/>
                <a:gd name="textAreaBottom" fmla="*/ 5760 h 360"/>
              </a:gdLst>
              <a:ahLst/>
              <a:cxnLst/>
              <a:rect l="textAreaLeft" t="textAreaTop" r="textAreaRight" b="textAreaBottom"/>
              <a:pathLst>
                <a:path w="3258184">
                  <a:moveTo>
                    <a:pt x="0" y="0"/>
                  </a:moveTo>
                  <a:lnTo>
                    <a:pt x="3257994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" name="object 8"/>
            <p:cNvSpPr/>
            <p:nvPr/>
          </p:nvSpPr>
          <p:spPr>
            <a:xfrm>
              <a:off x="3722400" y="1474920"/>
              <a:ext cx="360" cy="3614400"/>
            </a:xfrm>
            <a:custGeom>
              <a:avLst/>
              <a:gdLst>
                <a:gd name="textAreaLeft" fmla="*/ 0 w 360"/>
                <a:gd name="textAreaRight" fmla="*/ 5760 w 360"/>
                <a:gd name="textAreaTop" fmla="*/ 0 h 3614400"/>
                <a:gd name="textAreaBottom" fmla="*/ 3615840 h 3614400"/>
              </a:gdLst>
              <a:ahLst/>
              <a:cxnLst/>
              <a:rect l="textAreaLeft" t="textAreaTop" r="textAreaRight" b="textAreaBottom"/>
              <a:pathLst>
                <a:path h="3615690">
                  <a:moveTo>
                    <a:pt x="0" y="3615448"/>
                  </a:moveTo>
                  <a:lnTo>
                    <a:pt x="0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" name="object 9"/>
            <p:cNvSpPr/>
            <p:nvPr/>
          </p:nvSpPr>
          <p:spPr>
            <a:xfrm>
              <a:off x="6973920" y="1474920"/>
              <a:ext cx="360" cy="3614400"/>
            </a:xfrm>
            <a:custGeom>
              <a:avLst/>
              <a:gdLst>
                <a:gd name="textAreaLeft" fmla="*/ 0 w 360"/>
                <a:gd name="textAreaRight" fmla="*/ 5760 w 360"/>
                <a:gd name="textAreaTop" fmla="*/ 0 h 3614400"/>
                <a:gd name="textAreaBottom" fmla="*/ 3615840 h 3614400"/>
              </a:gdLst>
              <a:ahLst/>
              <a:cxnLst/>
              <a:rect l="textAreaLeft" t="textAreaTop" r="textAreaRight" b="textAreaBottom"/>
              <a:pathLst>
                <a:path h="3615690">
                  <a:moveTo>
                    <a:pt x="0" y="3615448"/>
                  </a:moveTo>
                  <a:lnTo>
                    <a:pt x="0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" name="object 10"/>
            <p:cNvSpPr/>
            <p:nvPr/>
          </p:nvSpPr>
          <p:spPr>
            <a:xfrm>
              <a:off x="3722400" y="5096520"/>
              <a:ext cx="3256920" cy="360"/>
            </a:xfrm>
            <a:custGeom>
              <a:avLst/>
              <a:gdLst>
                <a:gd name="textAreaLeft" fmla="*/ 0 w 3256920"/>
                <a:gd name="textAreaRight" fmla="*/ 3258360 w 3256920"/>
                <a:gd name="textAreaTop" fmla="*/ 0 h 360"/>
                <a:gd name="textAreaBottom" fmla="*/ 5760 h 360"/>
              </a:gdLst>
              <a:ahLst/>
              <a:cxnLst/>
              <a:rect l="textAreaLeft" t="textAreaTop" r="textAreaRight" b="textAreaBottom"/>
              <a:pathLst>
                <a:path w="3258184">
                  <a:moveTo>
                    <a:pt x="0" y="0"/>
                  </a:moveTo>
                  <a:lnTo>
                    <a:pt x="3257994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6" name="object 11"/>
          <p:cNvSpPr/>
          <p:nvPr/>
        </p:nvSpPr>
        <p:spPr>
          <a:xfrm>
            <a:off x="740880" y="1468440"/>
            <a:ext cx="2980440" cy="515520"/>
          </a:xfrm>
          <a:prstGeom prst="rect">
            <a:avLst/>
          </a:prstGeom>
          <a:noFill/>
          <a:ln w="12600">
            <a:solidFill>
              <a:srgbClr val="429D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9400" rIns="0" bIns="0" anchor="t">
            <a:spAutoFit/>
          </a:bodyPr>
          <a:lstStyle/>
          <a:p>
            <a:pPr marL="179640" defTabSz="914400">
              <a:lnSpc>
                <a:spcPct val="100000"/>
              </a:lnSpc>
              <a:spcBef>
                <a:spcPts val="1176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Trebuchet MS"/>
              </a:rPr>
              <a:t>Наручная</a:t>
            </a:r>
            <a:r>
              <a:rPr lang="ru-RU" sz="1200" b="1" strike="noStrike" spc="-4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">
                <a:solidFill>
                  <a:srgbClr val="231F20"/>
                </a:solidFill>
                <a:latin typeface="Trebuchet MS"/>
              </a:rPr>
              <a:t>кнопка</a:t>
            </a:r>
            <a:r>
              <a:rPr lang="ru-RU" sz="1200" b="1" strike="noStrike" spc="-3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вызова</a:t>
            </a:r>
            <a:r>
              <a:rPr lang="ru-RU" sz="1200" b="1" strike="noStrike" spc="-3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(браслет)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object 12"/>
          <p:cNvSpPr/>
          <p:nvPr/>
        </p:nvSpPr>
        <p:spPr>
          <a:xfrm>
            <a:off x="3902400" y="1610280"/>
            <a:ext cx="2903040" cy="169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99"/>
              </a:spcBef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Простое</a:t>
            </a:r>
            <a:r>
              <a:rPr lang="ru-RU" sz="1000" b="0" strike="noStrike" spc="25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решение</a:t>
            </a:r>
            <a:r>
              <a:rPr lang="ru-RU" sz="1000" b="0" strike="noStrike" spc="25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обезопасить</a:t>
            </a:r>
            <a:r>
              <a:rPr lang="ru-RU" sz="1000" b="0" strike="noStrike" spc="25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близких</a:t>
            </a:r>
            <a:r>
              <a:rPr lang="ru-RU" sz="1000" b="0" strike="noStrike" spc="25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людей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от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экстремальных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ситуаций,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связанных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огра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ничением</a:t>
            </a:r>
            <a:r>
              <a:rPr lang="ru-RU" sz="1000" b="0" strike="noStrike" spc="1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физических</a:t>
            </a:r>
            <a:r>
              <a:rPr lang="ru-RU" sz="1000" b="0" strike="noStrike" spc="2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возможностей</a:t>
            </a:r>
            <a:r>
              <a:rPr lang="ru-RU" sz="1000" b="0" strike="noStrike" spc="2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284">
                <a:solidFill>
                  <a:srgbClr val="231F20"/>
                </a:solidFill>
                <a:latin typeface="Trebuchet MS"/>
              </a:rPr>
              <a:t>–</a:t>
            </a:r>
            <a:r>
              <a:rPr lang="ru-RU" sz="1000" b="0" strike="noStrike" spc="2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носимая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на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запястье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кнопка</a:t>
            </a:r>
            <a:r>
              <a:rPr lang="ru-RU" sz="1000" b="0" strike="noStrike" spc="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вызова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SOS,</a:t>
            </a:r>
            <a:r>
              <a:rPr lang="ru-RU" sz="1000" b="0" strike="noStrike" spc="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которой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смогут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воспользоваться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даже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люди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нарушенным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24">
                <a:solidFill>
                  <a:srgbClr val="231F20"/>
                </a:solidFill>
                <a:latin typeface="Trebuchet MS"/>
              </a:rPr>
              <a:t>зре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нием.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4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При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нажатии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на</a:t>
            </a:r>
            <a:r>
              <a:rPr lang="ru-RU" sz="1000" b="0" strike="noStrike" spc="12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нее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моментально</a:t>
            </a:r>
            <a:r>
              <a:rPr lang="ru-RU" sz="1000" b="0" strike="noStrike" spc="12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генерирует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ся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тревожный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41">
                <a:solidFill>
                  <a:srgbClr val="231F20"/>
                </a:solidFill>
                <a:latin typeface="Trebuchet MS"/>
              </a:rPr>
              <a:t>сигнал,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который</a:t>
            </a:r>
            <a:r>
              <a:rPr lang="ru-RU" sz="1000" b="0" strike="noStrike" spc="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поступает</a:t>
            </a:r>
            <a:r>
              <a:rPr lang="ru-RU" sz="1000" b="0" strike="noStrike" spc="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на</a:t>
            </a:r>
            <a:r>
              <a:rPr lang="ru-RU" sz="1000" b="0" strike="noStrike" spc="60">
                <a:solidFill>
                  <a:srgbClr val="231F20"/>
                </a:solidFill>
                <a:latin typeface="Trebuchet MS"/>
              </a:rPr>
              <a:t> На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стольный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приемник.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object 13"/>
          <p:cNvSpPr/>
          <p:nvPr/>
        </p:nvSpPr>
        <p:spPr>
          <a:xfrm>
            <a:off x="3902400" y="3439080"/>
            <a:ext cx="2903040" cy="47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99"/>
              </a:spcBef>
            </a:pPr>
            <a:r>
              <a:rPr lang="ru-RU" sz="1000" b="0" strike="noStrike" spc="63">
                <a:solidFill>
                  <a:srgbClr val="231F20"/>
                </a:solidFill>
                <a:latin typeface="Trebuchet MS"/>
              </a:rPr>
              <a:t>Эта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опция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может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15">
                <a:solidFill>
                  <a:srgbClr val="231F20"/>
                </a:solidFill>
                <a:latin typeface="Trebuchet MS"/>
              </a:rPr>
              <a:t>спасти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жизнь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человеку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в</a:t>
            </a:r>
            <a:r>
              <a:rPr lang="ru-RU" sz="1000" b="0" strike="noStrike" spc="-97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29">
                <a:solidFill>
                  <a:srgbClr val="231F20"/>
                </a:solidFill>
                <a:latin typeface="Trebuchet MS"/>
              </a:rPr>
              <a:t>ситуа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ции,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если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21">
                <a:solidFill>
                  <a:srgbClr val="231F20"/>
                </a:solidFill>
                <a:latin typeface="Trebuchet MS"/>
              </a:rPr>
              <a:t>он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не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может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7">
                <a:solidFill>
                  <a:srgbClr val="231F20"/>
                </a:solidFill>
                <a:latin typeface="Trebuchet MS"/>
              </a:rPr>
              <a:t>дозвониться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15">
                <a:solidFill>
                  <a:srgbClr val="231F20"/>
                </a:solidFill>
                <a:latin typeface="Trebuchet MS"/>
              </a:rPr>
              <a:t>до</a:t>
            </a:r>
            <a:r>
              <a:rPr lang="ru-RU" sz="1000" b="0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15">
                <a:solidFill>
                  <a:srgbClr val="231F20"/>
                </a:solidFill>
                <a:latin typeface="Trebuchet MS"/>
              </a:rPr>
              <a:t>родствен</a:t>
            </a:r>
            <a:r>
              <a:rPr lang="ru-RU" sz="1000" b="0" strike="noStrike" spc="-15">
                <a:solidFill>
                  <a:srgbClr val="231F20"/>
                </a:solidFill>
                <a:latin typeface="Trebuchet MS"/>
              </a:rPr>
              <a:t>ников</a:t>
            </a:r>
            <a:r>
              <a:rPr lang="ru-RU" sz="1000" b="0" strike="noStrike" spc="-6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29">
                <a:solidFill>
                  <a:srgbClr val="231F20"/>
                </a:solidFill>
                <a:latin typeface="Trebuchet MS"/>
              </a:rPr>
              <a:t>из-</a:t>
            </a:r>
            <a:r>
              <a:rPr lang="ru-RU" sz="1000" b="0" strike="noStrike" spc="35">
                <a:solidFill>
                  <a:srgbClr val="231F20"/>
                </a:solidFill>
                <a:latin typeface="Trebuchet MS"/>
              </a:rPr>
              <a:t>за</a:t>
            </a:r>
            <a:r>
              <a:rPr lang="ru-RU" sz="1000" b="0" strike="noStrike" spc="-6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отсутствия</a:t>
            </a:r>
            <a:r>
              <a:rPr lang="ru-RU" sz="1000" b="0" strike="noStrike" spc="-6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41">
                <a:solidFill>
                  <a:srgbClr val="231F20"/>
                </a:solidFill>
                <a:latin typeface="Trebuchet MS"/>
              </a:rPr>
              <a:t>связи.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object 14"/>
          <p:cNvPicPr/>
          <p:nvPr/>
        </p:nvPicPr>
        <p:blipFill>
          <a:blip r:embed="rId3"/>
          <a:stretch/>
        </p:blipFill>
        <p:spPr>
          <a:xfrm>
            <a:off x="949320" y="2340000"/>
            <a:ext cx="2459520" cy="1800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object 2"/>
          <p:cNvGrpSpPr/>
          <p:nvPr/>
        </p:nvGrpSpPr>
        <p:grpSpPr>
          <a:xfrm>
            <a:off x="0" y="0"/>
            <a:ext cx="15118920" cy="7558560"/>
            <a:chOff x="0" y="0"/>
            <a:chExt cx="15118920" cy="7558560"/>
          </a:xfrm>
        </p:grpSpPr>
        <p:sp>
          <p:nvSpPr>
            <p:cNvPr id="71" name="object 3"/>
            <p:cNvSpPr/>
            <p:nvPr/>
          </p:nvSpPr>
          <p:spPr>
            <a:xfrm>
              <a:off x="7560000" y="1028520"/>
              <a:ext cx="7558920" cy="31680"/>
            </a:xfrm>
            <a:custGeom>
              <a:avLst/>
              <a:gdLst>
                <a:gd name="textAreaLeft" fmla="*/ 0 w 7558920"/>
                <a:gd name="textAreaRight" fmla="*/ 7560360 w 7558920"/>
                <a:gd name="textAreaTop" fmla="*/ 0 h 31680"/>
                <a:gd name="textAreaBottom" fmla="*/ 33120 h 31680"/>
              </a:gdLst>
              <a:ahLst/>
              <a:cxnLst/>
              <a:rect l="textAreaLeft" t="textAreaTop" r="textAreaRight" b="textAreaBottom"/>
              <a:pathLst>
                <a:path w="7560309" h="33019">
                  <a:moveTo>
                    <a:pt x="7559967" y="0"/>
                  </a:moveTo>
                  <a:lnTo>
                    <a:pt x="0" y="0"/>
                  </a:lnTo>
                  <a:lnTo>
                    <a:pt x="0" y="32397"/>
                  </a:lnTo>
                  <a:lnTo>
                    <a:pt x="7559967" y="32397"/>
                  </a:lnTo>
                  <a:lnTo>
                    <a:pt x="7559967" y="0"/>
                  </a:lnTo>
                  <a:close/>
                </a:path>
              </a:pathLst>
            </a:custGeom>
            <a:solidFill>
              <a:srgbClr val="429DA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72" name="object 4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7558560" cy="7558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3" name="object 5"/>
          <p:cNvSpPr/>
          <p:nvPr/>
        </p:nvSpPr>
        <p:spPr>
          <a:xfrm>
            <a:off x="0" y="180000"/>
            <a:ext cx="5251320" cy="48492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800" rIns="0" bIns="0" anchor="t">
            <a:spAutoFit/>
          </a:bodyPr>
          <a:lstStyle/>
          <a:p>
            <a:pPr marL="305280" algn="ctr" defTabSz="914400">
              <a:lnSpc>
                <a:spcPct val="100000"/>
              </a:lnSpc>
              <a:spcBef>
                <a:spcPts val="935"/>
              </a:spcBef>
            </a:pPr>
            <a:r>
              <a:rPr lang="ru-RU" sz="2400" b="0" strike="noStrike" spc="75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2400" b="0" strike="noStrike" spc="-1">
                <a:solidFill>
                  <a:srgbClr val="FFFFFF"/>
                </a:solidFill>
                <a:latin typeface="Trebuchet MS"/>
              </a:rPr>
              <a:t> вызова </a:t>
            </a:r>
            <a:r>
              <a:rPr lang="ru-RU" sz="2400" b="0" strike="noStrike" spc="-12">
                <a:solidFill>
                  <a:srgbClr val="FFFFFF"/>
                </a:solidFill>
                <a:latin typeface="Trebuchet MS"/>
              </a:rPr>
              <a:t>помощника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0428120" y="180000"/>
            <a:ext cx="4690440" cy="72000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txBody>
          <a:bodyPr lIns="0" tIns="7560" rIns="0" bIns="0" anchor="t">
            <a:noAutofit/>
          </a:bodyPr>
          <a:lstStyle/>
          <a:p>
            <a:pPr marL="97920" indent="0" defTabSz="914400">
              <a:lnSpc>
                <a:spcPct val="100000"/>
              </a:lnSpc>
              <a:spcBef>
                <a:spcPts val="60"/>
              </a:spcBef>
              <a:buNone/>
              <a:tabLst>
                <a:tab pos="0" algn="l"/>
              </a:tabLst>
            </a:pPr>
            <a:r>
              <a:rPr lang="ru-RU" sz="2200" b="0" strike="noStrike" spc="60">
                <a:solidFill>
                  <a:schemeClr val="lt1"/>
                </a:solidFill>
                <a:latin typeface="Trebuchet MS"/>
              </a:rPr>
              <a:t>Система</a:t>
            </a:r>
            <a:r>
              <a:rPr lang="ru-RU" sz="2200" b="0" strike="noStrike" spc="-1">
                <a:solidFill>
                  <a:schemeClr val="lt1"/>
                </a:solidFill>
                <a:latin typeface="Trebuchet MS"/>
              </a:rPr>
              <a:t> вызова </a:t>
            </a:r>
            <a:r>
              <a:rPr lang="ru-RU" sz="2200" b="0" strike="noStrike" spc="-12">
                <a:solidFill>
                  <a:schemeClr val="lt1"/>
                </a:solidFill>
                <a:latin typeface="Trebuchet MS"/>
              </a:rPr>
              <a:t>помощника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object 7"/>
          <p:cNvSpPr/>
          <p:nvPr/>
        </p:nvSpPr>
        <p:spPr>
          <a:xfrm>
            <a:off x="8142480" y="1468440"/>
            <a:ext cx="2980440" cy="1247040"/>
          </a:xfrm>
          <a:prstGeom prst="rect">
            <a:avLst/>
          </a:prstGeom>
          <a:solidFill>
            <a:schemeClr val="lt1"/>
          </a:solidFill>
          <a:ln w="12600">
            <a:solidFill>
              <a:srgbClr val="429D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9400" rIns="0" bIns="0" anchor="t">
            <a:spAutoFit/>
          </a:bodyPr>
          <a:lstStyle/>
          <a:p>
            <a:pPr marL="179640" defTabSz="914400">
              <a:lnSpc>
                <a:spcPct val="100000"/>
              </a:lnSpc>
              <a:spcBef>
                <a:spcPts val="1176"/>
              </a:spcBef>
            </a:pPr>
            <a:r>
              <a:rPr lang="ru-RU" sz="1200" b="1" strike="noStrike" spc="-1">
                <a:solidFill>
                  <a:srgbClr val="231F20"/>
                </a:solidFill>
                <a:latin typeface="Trebuchet MS"/>
              </a:rPr>
              <a:t>Система</a:t>
            </a:r>
            <a:r>
              <a:rPr lang="ru-RU" sz="1200" b="1" strike="noStrike" spc="-4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вызова</a:t>
            </a:r>
            <a:r>
              <a:rPr lang="ru-RU" sz="1200" b="1" strike="noStrike" spc="-4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помощи </a:t>
            </a:r>
            <a:r>
              <a:rPr lang="ru-RU" sz="1200" b="1" strike="noStrike" spc="-1">
                <a:solidFill>
                  <a:srgbClr val="231F20"/>
                </a:solidFill>
                <a:latin typeface="Trebuchet MS"/>
              </a:rPr>
              <a:t>(Специальное</a:t>
            </a:r>
            <a:r>
              <a:rPr lang="ru-RU" sz="1200" b="1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средство</a:t>
            </a:r>
            <a:r>
              <a:rPr lang="ru-RU" sz="1200" b="1" strike="noStrike" spc="-6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66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200" b="1" strike="noStrike" spc="-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обмена </a:t>
            </a:r>
            <a:r>
              <a:rPr lang="ru-RU" sz="1200" b="1" strike="noStrike" spc="-26">
                <a:solidFill>
                  <a:srgbClr val="231F20"/>
                </a:solidFill>
                <a:latin typeface="Trebuchet MS"/>
              </a:rPr>
              <a:t>информацией</a:t>
            </a:r>
            <a:r>
              <a:rPr lang="ru-RU" sz="1200" b="1" strike="noStrike" spc="-5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41">
                <a:solidFill>
                  <a:srgbClr val="231F20"/>
                </a:solidFill>
                <a:latin typeface="Trebuchet MS"/>
              </a:rPr>
              <a:t>и</a:t>
            </a:r>
            <a:r>
              <a:rPr lang="ru-RU" sz="1200" b="1" strike="noStrike" spc="-4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вызова</a:t>
            </a:r>
            <a:r>
              <a:rPr lang="ru-RU" sz="1200" b="1" strike="noStrike" spc="-5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помощи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</a:pPr>
            <a:r>
              <a:rPr lang="ru-RU" sz="1200" b="1" strike="noStrike" spc="-66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200" b="1" strike="noStrike" spc="-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32">
                <a:solidFill>
                  <a:srgbClr val="231F20"/>
                </a:solidFill>
                <a:latin typeface="Trebuchet MS"/>
              </a:rPr>
              <a:t>людей</a:t>
            </a:r>
            <a:r>
              <a:rPr lang="ru-RU" sz="1200" b="1" strike="noStrike" spc="-5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1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200" b="1" strike="noStrike" spc="-5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21">
                <a:solidFill>
                  <a:srgbClr val="231F20"/>
                </a:solidFill>
                <a:latin typeface="Trebuchet MS"/>
              </a:rPr>
              <a:t>ограниченными </a:t>
            </a: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возможностями)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object 8"/>
          <p:cNvSpPr/>
          <p:nvPr/>
        </p:nvSpPr>
        <p:spPr>
          <a:xfrm>
            <a:off x="11124000" y="1468440"/>
            <a:ext cx="3250440" cy="5227920"/>
          </a:xfrm>
          <a:prstGeom prst="rect">
            <a:avLst/>
          </a:prstGeom>
          <a:noFill/>
          <a:ln w="12600">
            <a:solidFill>
              <a:srgbClr val="429D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80" rIns="0" bIns="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65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Устройство</a:t>
            </a:r>
            <a:r>
              <a:rPr lang="ru-RU" sz="1000" b="0" strike="noStrike" spc="25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служит</a:t>
            </a:r>
            <a:r>
              <a:rPr lang="ru-RU" sz="1000" b="0" strike="noStrike" spc="25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000" b="0" strike="noStrike" spc="25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дистанционного</a:t>
            </a:r>
            <a:r>
              <a:rPr lang="ru-RU" sz="1000" b="0" strike="noStrike" spc="25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вызо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ва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помощника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экстренных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ситуациях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или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6">
                <a:solidFill>
                  <a:srgbClr val="231F20"/>
                </a:solidFill>
                <a:latin typeface="Trebuchet MS"/>
              </a:rPr>
              <a:t>при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других</a:t>
            </a:r>
            <a:r>
              <a:rPr lang="ru-RU" sz="1000" b="0" strike="noStrike" spc="-26">
                <a:solidFill>
                  <a:srgbClr val="231F20"/>
                </a:solidFill>
                <a:latin typeface="Trebuchet MS"/>
              </a:rPr>
              <a:t> возможных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затруднениях.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40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Комплект</a:t>
            </a:r>
            <a:r>
              <a:rPr lang="ru-RU" sz="1000" b="0" strike="noStrike" spc="-1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состоит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из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одной</a:t>
            </a:r>
            <a:r>
              <a:rPr lang="ru-RU" sz="1000" b="0" strike="noStrike" spc="-1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или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нескольких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кно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пок</a:t>
            </a:r>
            <a:r>
              <a:rPr lang="ru-RU" sz="1000" b="0" strike="noStrike" spc="134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вызова,</a:t>
            </a:r>
            <a:r>
              <a:rPr lang="ru-RU" sz="1000" b="0" strike="noStrike" spc="134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настольного</a:t>
            </a:r>
            <a:r>
              <a:rPr lang="ru-RU" sz="1000" b="0" strike="noStrike" spc="14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приемника,</a:t>
            </a:r>
            <a:r>
              <a:rPr lang="ru-RU" sz="1000" b="0" strike="noStrike" spc="134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35">
                <a:solidFill>
                  <a:srgbClr val="231F20"/>
                </a:solidFill>
                <a:latin typeface="Trebuchet MS"/>
              </a:rPr>
              <a:t>ретранс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лятора</a:t>
            </a:r>
            <a:r>
              <a:rPr lang="ru-RU" sz="1000" b="0" strike="noStrike" spc="10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сигналов.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40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1">
                <a:solidFill>
                  <a:srgbClr val="231F20"/>
                </a:solidFill>
                <a:latin typeface="Trebuchet MS"/>
              </a:rPr>
              <a:t>Беспроводная</a:t>
            </a:r>
            <a:r>
              <a:rPr lang="ru-RU" sz="1000" b="0" strike="noStrike" spc="14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1">
                <a:solidFill>
                  <a:srgbClr val="231F20"/>
                </a:solidFill>
                <a:latin typeface="Trebuchet MS"/>
              </a:rPr>
              <a:t>кнопка</a:t>
            </a:r>
            <a:r>
              <a:rPr lang="ru-RU" sz="1000" b="0" strike="noStrike" spc="14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1">
                <a:solidFill>
                  <a:srgbClr val="231F20"/>
                </a:solidFill>
                <a:latin typeface="Trebuchet MS"/>
              </a:rPr>
              <a:t>вызова</a:t>
            </a:r>
            <a:r>
              <a:rPr lang="ru-RU" sz="1000" b="0" strike="noStrike" spc="14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000" b="0" strike="noStrike" spc="14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1">
                <a:solidFill>
                  <a:srgbClr val="231F20"/>
                </a:solidFill>
                <a:latin typeface="Trebuchet MS"/>
              </a:rPr>
              <a:t>удобной</a:t>
            </a:r>
            <a:r>
              <a:rPr lang="ru-RU" sz="1000" b="0" strike="noStrike" spc="14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зоной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нажатия</a:t>
            </a:r>
            <a:r>
              <a:rPr lang="ru-RU" sz="1000" b="0" strike="noStrike" spc="6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предназначена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000" b="0" strike="noStrike" spc="6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того,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чтобы</a:t>
            </a:r>
            <a:r>
              <a:rPr lang="ru-RU" sz="1000" b="0" strike="noStrike" spc="6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подать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сигнал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о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помощи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родственнику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или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персоналу,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осуществляющему</a:t>
            </a:r>
            <a:r>
              <a:rPr lang="ru-RU" sz="1000" b="0" strike="noStrike" spc="134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уход.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34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  <a:spcBef>
                <a:spcPts val="6"/>
              </a:spcBef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Можно</a:t>
            </a:r>
            <a:r>
              <a:rPr lang="ru-RU" sz="1000" b="0" strike="noStrike" spc="42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установить</a:t>
            </a:r>
            <a:r>
              <a:rPr lang="ru-RU" sz="1000" b="0" strike="noStrike" spc="42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на</a:t>
            </a:r>
            <a:r>
              <a:rPr lang="ru-RU" sz="1000" b="0" strike="noStrike" spc="42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входе</a:t>
            </a:r>
            <a:r>
              <a:rPr lang="ru-RU" sz="1000" b="0" strike="noStrike" spc="42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</a:t>
            </a:r>
            <a:r>
              <a:rPr lang="ru-RU" sz="1000" b="0" strike="noStrike" spc="42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здание,</a:t>
            </a:r>
            <a:r>
              <a:rPr lang="ru-RU" sz="1000" b="0" strike="noStrike" spc="42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что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бы</a:t>
            </a:r>
            <a:r>
              <a:rPr lang="ru-RU" sz="1000" b="0" strike="noStrike" spc="100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вызвать</a:t>
            </a:r>
            <a:r>
              <a:rPr lang="ru-RU" sz="1000" b="0" strike="noStrike" spc="100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помощь</a:t>
            </a:r>
            <a:r>
              <a:rPr lang="ru-RU" sz="1000" b="0" strike="noStrike" spc="100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000" b="0" strike="noStrike" spc="103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подъема</a:t>
            </a:r>
            <a:r>
              <a:rPr lang="ru-RU" sz="1000" b="0" strike="noStrike" spc="100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человека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инвалидной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6">
                <a:solidFill>
                  <a:srgbClr val="231F20"/>
                </a:solidFill>
                <a:latin typeface="Trebuchet MS"/>
              </a:rPr>
              <a:t>коляске,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около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кровати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лежачего больного.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34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Беспроводная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кнопка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вызова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со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шнурком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35">
                <a:solidFill>
                  <a:srgbClr val="231F20"/>
                </a:solidFill>
                <a:latin typeface="Trebuchet MS"/>
              </a:rPr>
              <a:t>уста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навливается </a:t>
            </a:r>
            <a:r>
              <a:rPr lang="ru-RU" sz="1000" b="0" strike="noStrike" spc="-41">
                <a:solidFill>
                  <a:srgbClr val="231F20"/>
                </a:solidFill>
                <a:latin typeface="Trebuchet MS"/>
              </a:rPr>
              <a:t>там,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где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 маломобильному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человеку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может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потребоваться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помощь.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Чаще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всего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ста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вится</a:t>
            </a:r>
            <a:r>
              <a:rPr lang="ru-RU" sz="1000" b="0" strike="noStrike" spc="23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</a:t>
            </a:r>
            <a:r>
              <a:rPr lang="ru-RU" sz="1000" b="0" strike="noStrike" spc="23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санитарных</a:t>
            </a:r>
            <a:r>
              <a:rPr lang="ru-RU" sz="1000" b="0" strike="noStrike" spc="23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помещениях.</a:t>
            </a:r>
            <a:r>
              <a:rPr lang="ru-RU" sz="1000" b="0" strike="noStrike" spc="23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Шнурок</a:t>
            </a:r>
            <a:r>
              <a:rPr lang="ru-RU" sz="1000" b="0" strike="noStrike" spc="24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24">
                <a:solidFill>
                  <a:srgbClr val="231F20"/>
                </a:solidFill>
                <a:latin typeface="Trebuchet MS"/>
              </a:rPr>
              <a:t>ис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пользуется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вызова,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если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человек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упал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6">
                <a:solidFill>
                  <a:srgbClr val="231F20"/>
                </a:solidFill>
                <a:latin typeface="Trebuchet MS"/>
              </a:rPr>
              <a:t>не 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может</a:t>
            </a:r>
            <a:r>
              <a:rPr lang="ru-RU" sz="1000" b="0" strike="noStrike" spc="-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дотянуться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до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кнопки.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40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Вызовы</a:t>
            </a:r>
            <a:r>
              <a:rPr lang="ru-RU" sz="1000" b="0" strike="noStrike" spc="114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со</a:t>
            </a:r>
            <a:r>
              <a:rPr lang="ru-RU" sz="1000" b="0" strike="noStrike" spc="12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всех</a:t>
            </a:r>
            <a:r>
              <a:rPr lang="ru-RU" sz="1000" b="0" strike="noStrike" spc="12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кнопок</a:t>
            </a:r>
            <a:r>
              <a:rPr lang="ru-RU" sz="1000" b="0" strike="noStrike" spc="12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поступают</a:t>
            </a:r>
            <a:r>
              <a:rPr lang="ru-RU" sz="1000" b="0" strike="noStrike" spc="12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на</a:t>
            </a:r>
            <a:r>
              <a:rPr lang="ru-RU" sz="1000" b="0" strike="noStrike" spc="120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настоль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ный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приемник,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на</a:t>
            </a:r>
            <a:r>
              <a:rPr lang="ru-RU" sz="1000" b="0" strike="noStrike" spc="12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экране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которого</a:t>
            </a:r>
            <a:r>
              <a:rPr lang="ru-RU" sz="1000" b="0" strike="noStrike" spc="128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появляется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сообщение,</a:t>
            </a:r>
            <a:r>
              <a:rPr lang="ru-RU" sz="1000" b="0" strike="noStrike" spc="2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откуда</a:t>
            </a:r>
            <a:r>
              <a:rPr lang="ru-RU" sz="1000" b="0" strike="noStrike" spc="3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поступил</a:t>
            </a:r>
            <a:r>
              <a:rPr lang="ru-RU" sz="1000" b="0" strike="noStrike" spc="3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сигнал.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40"/>
              </a:spcBef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Ретранслятор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применяется</a:t>
            </a:r>
            <a:r>
              <a:rPr lang="ru-RU" sz="1000" b="0" strike="noStrike" spc="126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000" b="0" strike="noStrike" spc="128">
                <a:solidFill>
                  <a:srgbClr val="231F20"/>
                </a:solidFill>
                <a:latin typeface="Trebuchet MS"/>
              </a:rPr>
              <a:t> 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расширения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зоны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действия</a:t>
            </a:r>
            <a:r>
              <a:rPr lang="ru-RU" sz="1000" b="0" strike="noStrike" spc="-3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системы</a:t>
            </a:r>
            <a:r>
              <a:rPr lang="ru-RU" sz="1000" b="0" strike="noStrike" spc="-32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вызова.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7" name="object 9"/>
          <p:cNvPicPr/>
          <p:nvPr/>
        </p:nvPicPr>
        <p:blipFill>
          <a:blip r:embed="rId3"/>
          <a:stretch/>
        </p:blipFill>
        <p:spPr>
          <a:xfrm>
            <a:off x="8367120" y="3198960"/>
            <a:ext cx="2605320" cy="1568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79" name="object 3"/>
          <p:cNvGraphicFramePr/>
          <p:nvPr/>
        </p:nvGraphicFramePr>
        <p:xfrm>
          <a:off x="738000" y="1462320"/>
          <a:ext cx="6233040" cy="59356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90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Кровать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функциональная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Кровать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необходимым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набором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функций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ухода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лежачим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пациентом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его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восстановления.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4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менять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положение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лежащего,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перемещая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кровати.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Регулиров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угла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наклона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производится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четырех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зо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нах.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Прочная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конструкция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лазерной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сваркой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несущих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узлов</a:t>
                      </a:r>
                      <a:r>
                        <a:rPr lang="ru-RU" sz="1000" b="0" strike="noStrike" spc="44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4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деталей.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Основание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38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утолщенных</a:t>
                      </a:r>
                      <a:r>
                        <a:rPr lang="ru-RU" sz="1000" b="0" strike="noStrike" spc="38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материалов</a:t>
                      </a:r>
                      <a:r>
                        <a:rPr lang="ru-RU" sz="1000" b="0" strike="noStrike" spc="39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выдерживает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нагрузку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250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кг.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Покрытие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эпоксидной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эмалью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защищает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металлические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элементы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коррозии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механических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повреждений.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Комплектуется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инфузионной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стойкой,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стойкой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подтягивания,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механическим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приводом,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маневренными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колесами.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65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Прикроватный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столик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Конструкция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стола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удобство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лежачего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Основание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стола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заезжает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под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кровать,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сто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лешница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располагается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сверху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лежащим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постели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человеком.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Удобно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проводить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лечебные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процедуры,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прини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мать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лекарства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пищу.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0" name="object 4"/>
          <p:cNvPicPr/>
          <p:nvPr/>
        </p:nvPicPr>
        <p:blipFill>
          <a:blip r:embed="rId2"/>
          <a:stretch/>
        </p:blipFill>
        <p:spPr>
          <a:xfrm>
            <a:off x="1478880" y="5400000"/>
            <a:ext cx="1362240" cy="1152360"/>
          </a:xfrm>
          <a:prstGeom prst="rect">
            <a:avLst/>
          </a:prstGeom>
          <a:ln w="0">
            <a:noFill/>
          </a:ln>
        </p:spPr>
      </p:pic>
      <p:sp>
        <p:nvSpPr>
          <p:cNvPr id="81" name="object 5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3700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60">
                <a:solidFill>
                  <a:srgbClr val="FFFFFF"/>
                </a:solidFill>
                <a:latin typeface="Trebuchet MS"/>
              </a:rPr>
              <a:t>СПАЛЬНЯ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object 6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60">
                <a:solidFill>
                  <a:srgbClr val="FFFFFF"/>
                </a:solidFill>
                <a:latin typeface="Trebuchet MS"/>
              </a:rPr>
              <a:t>СПАЛЬНЯ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3" name="object 7"/>
          <p:cNvGraphicFramePr/>
          <p:nvPr/>
        </p:nvGraphicFramePr>
        <p:xfrm>
          <a:off x="8136000" y="1462320"/>
          <a:ext cx="6233040" cy="58568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90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Подъемник</a:t>
                      </a:r>
                      <a:r>
                        <a:rPr lang="ru-RU" sz="1200" b="1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инвалидов 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(гидравлический/механический/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электрический),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передвижной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Передвижной</a:t>
                      </a:r>
                      <a:r>
                        <a:rPr lang="ru-RU" sz="1000" b="0" strike="noStrike" spc="29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гидравлический</a:t>
                      </a:r>
                      <a:r>
                        <a:rPr lang="ru-RU" sz="1000" b="0" strike="noStrike" spc="29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подъемник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облегчает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повседневный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ослабленным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пациентом. Удобен для перемещения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малопод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вижного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одной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дру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гую,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например,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кровати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кресло-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коляску.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счет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применения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гидравлического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привода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встроенным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насосом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легко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управляется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од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ним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человеком,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плавный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подъем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опу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скание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штока.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Низкие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колесные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опоры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подъемника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позволя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ют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подъехать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месту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назначения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вплотную.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Изменяемый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угол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развода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опор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большую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устойчивость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подъемника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повышает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удобство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использования.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Задние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колеса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осна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щены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тормозным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механизмом.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4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Доска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пересаживания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перемещения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пациента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одной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другую,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расположен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ную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одной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плоскости.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Изготовлена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прочного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легкого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материала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(пластика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аналога)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скользящей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поверх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ностью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лицевой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стороне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щей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поверхностью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обратной.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Значительно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снижает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усилия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повышает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безо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пасность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счет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постоянного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нали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чия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жесткого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основания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выполнения манипуляции.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4" name="object 8"/>
          <p:cNvPicPr/>
          <p:nvPr/>
        </p:nvPicPr>
        <p:blipFill>
          <a:blip r:embed="rId3"/>
          <a:stretch/>
        </p:blipFill>
        <p:spPr>
          <a:xfrm>
            <a:off x="1228680" y="2004840"/>
            <a:ext cx="1998720" cy="2042640"/>
          </a:xfrm>
          <a:prstGeom prst="rect">
            <a:avLst/>
          </a:prstGeom>
          <a:ln w="0">
            <a:noFill/>
          </a:ln>
        </p:spPr>
      </p:pic>
      <p:pic>
        <p:nvPicPr>
          <p:cNvPr id="85" name="object 9"/>
          <p:cNvPicPr/>
          <p:nvPr/>
        </p:nvPicPr>
        <p:blipFill>
          <a:blip r:embed="rId4"/>
          <a:stretch/>
        </p:blipFill>
        <p:spPr>
          <a:xfrm>
            <a:off x="8505000" y="5040000"/>
            <a:ext cx="1370520" cy="1645560"/>
          </a:xfrm>
          <a:prstGeom prst="rect">
            <a:avLst/>
          </a:prstGeom>
          <a:ln w="0">
            <a:noFill/>
          </a:ln>
        </p:spPr>
      </p:pic>
      <p:pic>
        <p:nvPicPr>
          <p:cNvPr id="86" name="object 10"/>
          <p:cNvPicPr/>
          <p:nvPr/>
        </p:nvPicPr>
        <p:blipFill>
          <a:blip r:embed="rId5"/>
          <a:stretch/>
        </p:blipFill>
        <p:spPr>
          <a:xfrm>
            <a:off x="8911080" y="2295720"/>
            <a:ext cx="1359000" cy="1881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8" name="object 3"/>
          <p:cNvGraphicFramePr/>
          <p:nvPr/>
        </p:nvGraphicFramePr>
        <p:xfrm>
          <a:off x="738000" y="1462320"/>
          <a:ext cx="6822000" cy="6174000"/>
        </p:xfrm>
        <a:graphic>
          <a:graphicData uri="http://schemas.openxmlformats.org/drawingml/2006/table">
            <a:tbl>
              <a:tblPr/>
              <a:tblGrid>
                <a:gridCol w="326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Подушка</a:t>
                      </a:r>
                      <a:r>
                        <a:rPr lang="ru-RU" sz="1200" b="1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переворачивания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перемещения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кровати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лежачих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малоподвижных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пациентов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про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ведении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гигиенических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процедур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уходу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(помогает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перевернуть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на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бок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зафиксировать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этом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положении).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Используется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смены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постельного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бе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лья,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массаже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переодевании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пациента.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Также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помогает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предотвратить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образование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пролеж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ней,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способствуя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нормализации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циркуляции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крови,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применяется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снижения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отечности,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боли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усталости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нижних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конечностях.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Подушка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выполнена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гипоаллергенной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плот-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губки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экокожи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основе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ПВХ.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Водоне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проницаемый чехол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легко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снимается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благодаря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широкой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молнии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и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моется.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Calibri"/>
                        </a:rPr>
                        <a:t>!</a:t>
                      </a:r>
                      <a:r>
                        <a:rPr lang="ru-RU" sz="1000" b="0" i="1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</a:t>
                      </a:r>
                      <a:r>
                        <a:rPr lang="ru-RU" sz="1000" b="0" i="1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поворачиванием</a:t>
                      </a:r>
                      <a:r>
                        <a:rPr lang="ru-RU" sz="1000" b="0" i="1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подопечного</a:t>
                      </a:r>
                      <a:r>
                        <a:rPr lang="ru-RU" sz="1000" b="0" i="1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убедитесь,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i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i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края</a:t>
                      </a:r>
                      <a:r>
                        <a:rPr lang="ru-RU" sz="1000" b="0" i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кровати</a:t>
                      </a:r>
                      <a:r>
                        <a:rPr lang="ru-RU" sz="1000" b="0" i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достаточно</a:t>
                      </a:r>
                      <a:r>
                        <a:rPr lang="ru-RU" sz="1000" b="0" i="1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места</a:t>
                      </a:r>
                      <a:r>
                        <a:rPr lang="ru-RU" sz="1000" b="0" i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i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пово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рота</a:t>
                      </a:r>
                      <a:r>
                        <a:rPr lang="ru-RU" sz="1000" b="0" i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i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бок</a:t>
                      </a:r>
                      <a:r>
                        <a:rPr lang="ru-RU" sz="1000" b="0" i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</a:t>
                      </a:r>
                      <a:r>
                        <a:rPr lang="ru-RU" sz="1000" b="0" i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риска</a:t>
                      </a:r>
                      <a:r>
                        <a:rPr lang="ru-RU" sz="1000" b="0" i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i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падения.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93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Подушка</a:t>
                      </a:r>
                      <a:r>
                        <a:rPr lang="ru-RU" sz="1200" b="1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подлокотниками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опорой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спину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лежачих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больных, 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всех,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кто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может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сидеть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самостоя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тельно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поддержки.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Бортики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мягко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фиксиру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ют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пациента,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давая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ему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заваливаться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бок.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Перемычка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между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бортиками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дает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разъ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езжаться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стороны.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Водонепроницаемое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покрытие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6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лег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удалять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загрязнения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поверхности.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Можно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обрабатывать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дезинфицирующими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средствами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небольшим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содержанием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хлора.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9" name="object 4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3700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60">
                <a:solidFill>
                  <a:srgbClr val="FFFFFF"/>
                </a:solidFill>
                <a:latin typeface="Trebuchet MS"/>
              </a:rPr>
              <a:t>СПАЛЬНЯ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object 5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60">
                <a:solidFill>
                  <a:srgbClr val="FFFFFF"/>
                </a:solidFill>
                <a:latin typeface="Trebuchet MS"/>
              </a:rPr>
              <a:t>СПАЛЬНЯ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1" name="object 6"/>
          <p:cNvGraphicFramePr/>
          <p:nvPr/>
        </p:nvGraphicFramePr>
        <p:xfrm>
          <a:off x="8136000" y="1462320"/>
          <a:ext cx="6233040" cy="55432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18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Треугольная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подушка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придания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телу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естествен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физиологически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комфортного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положения.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87880" indent="-228600" defTabSz="914400">
                        <a:lnSpc>
                          <a:spcPct val="100000"/>
                        </a:lnSpc>
                        <a:buClr>
                          <a:srgbClr val="231F20"/>
                        </a:buClr>
                        <a:buFont typeface="Symbol"/>
                        <a:buChar char=""/>
                        <a:tabLst>
                          <a:tab pos="58788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снижает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давление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спину,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бедра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ко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лени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87880" indent="-228600" defTabSz="914400">
                        <a:lnSpc>
                          <a:spcPct val="100000"/>
                        </a:lnSpc>
                        <a:buClr>
                          <a:srgbClr val="231F20"/>
                        </a:buClr>
                        <a:buFont typeface="Symbol"/>
                        <a:buChar char=""/>
                        <a:tabLst>
                          <a:tab pos="587880" algn="l"/>
                        </a:tabLst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анатомически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правильный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изгиб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коленей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87880" indent="-228600" defTabSz="914400">
                        <a:lnSpc>
                          <a:spcPct val="100000"/>
                        </a:lnSpc>
                        <a:buClr>
                          <a:srgbClr val="231F20"/>
                        </a:buClr>
                        <a:buFont typeface="Symbol"/>
                        <a:buChar char=""/>
                        <a:tabLst>
                          <a:tab pos="587880" algn="l"/>
                        </a:tabLst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способствует</a:t>
                      </a:r>
                      <a:r>
                        <a:rPr lang="ru-RU" sz="1000" b="0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уменьшению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отеков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нижних конечностей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  <a:tabLst>
                          <a:tab pos="587880" algn="l"/>
                        </a:tabLst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  <a:tabLst>
                          <a:tab pos="58788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Подушка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рабочие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стороны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разной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высоты.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Ее можно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 для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позициони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рования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боку,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подкладывания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колени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качестве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упора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спину.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  <a:tabLst>
                          <a:tab pos="587880" algn="l"/>
                        </a:tabLst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  <a:tabLst>
                          <a:tab pos="58788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Чехол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съемный,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мыть.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48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Скользящая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простынь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Используется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перемещения пациентов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болеваниями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опорно-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двигательной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системы.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Состоит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двух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полотен,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двусторонним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скользящим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силиконовым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покрытием.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пери-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метру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двух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полотен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размещены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12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ручек-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строп для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пользования.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" name="object 7"/>
          <p:cNvPicPr/>
          <p:nvPr/>
        </p:nvPicPr>
        <p:blipFill>
          <a:blip r:embed="rId2"/>
          <a:stretch/>
        </p:blipFill>
        <p:spPr>
          <a:xfrm>
            <a:off x="936000" y="1919880"/>
            <a:ext cx="2284560" cy="2151720"/>
          </a:xfrm>
          <a:prstGeom prst="rect">
            <a:avLst/>
          </a:prstGeom>
          <a:ln w="0">
            <a:noFill/>
          </a:ln>
        </p:spPr>
      </p:pic>
      <p:pic>
        <p:nvPicPr>
          <p:cNvPr id="93" name="object 8"/>
          <p:cNvPicPr/>
          <p:nvPr/>
        </p:nvPicPr>
        <p:blipFill>
          <a:blip r:embed="rId3"/>
          <a:stretch/>
        </p:blipFill>
        <p:spPr>
          <a:xfrm>
            <a:off x="923400" y="5940000"/>
            <a:ext cx="1465200" cy="1260000"/>
          </a:xfrm>
          <a:prstGeom prst="rect">
            <a:avLst/>
          </a:prstGeom>
          <a:ln w="0">
            <a:noFill/>
          </a:ln>
        </p:spPr>
      </p:pic>
      <p:pic>
        <p:nvPicPr>
          <p:cNvPr id="94" name="object 9"/>
          <p:cNvPicPr/>
          <p:nvPr/>
        </p:nvPicPr>
        <p:blipFill>
          <a:blip r:embed="rId4"/>
          <a:stretch/>
        </p:blipFill>
        <p:spPr>
          <a:xfrm>
            <a:off x="8355240" y="1980000"/>
            <a:ext cx="2184480" cy="1457280"/>
          </a:xfrm>
          <a:prstGeom prst="rect">
            <a:avLst/>
          </a:prstGeom>
          <a:ln w="0">
            <a:noFill/>
          </a:ln>
        </p:spPr>
      </p:pic>
      <p:pic>
        <p:nvPicPr>
          <p:cNvPr id="95" name="object 10"/>
          <p:cNvPicPr/>
          <p:nvPr/>
        </p:nvPicPr>
        <p:blipFill>
          <a:blip r:embed="rId5"/>
          <a:stretch/>
        </p:blipFill>
        <p:spPr>
          <a:xfrm>
            <a:off x="8452440" y="5383440"/>
            <a:ext cx="1659960" cy="1278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7" name="object 3"/>
          <p:cNvGraphicFramePr/>
          <p:nvPr/>
        </p:nvGraphicFramePr>
        <p:xfrm>
          <a:off x="738000" y="1440000"/>
          <a:ext cx="6233040" cy="515556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3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Подъемный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матрас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(противопролежневый</a:t>
                      </a:r>
                      <a:r>
                        <a:rPr lang="ru-RU" sz="1200" b="1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ячеистый)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Матрас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автоматическим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компрессором.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«Воздушная»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структура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матраса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поддержку тела человека и препятствует 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обра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зованию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пролежней.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Регулировать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давление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ячейках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зависимости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веса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пациента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жно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помощью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6-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ступен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чатого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регулятора.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Компрессор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крючками,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которые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накидываются,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например,</a:t>
                      </a:r>
                      <a:r>
                        <a:rPr lang="ru-RU" sz="1000" b="0" strike="noStrike" spc="-10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боковину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Матрас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выполнен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поливинилхлорида,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кото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рый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легко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поддается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уходу,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пропускает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вла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гу,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идеально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сохраняет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форму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даже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тельном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Подголовник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кровать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Опора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спину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лежачих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больных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ляет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регулировать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фиксировать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наклон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тела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подопечного.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Мягкая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упругая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спинка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комфорт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невралгиях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травмах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грудной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клетки.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дополнительного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комфорта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более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мягкого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соприкосновения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головы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металлическим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кар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касом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предусмотрен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съемный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подголовник.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29DA3"/>
                      </a:solidFill>
                      <a:prstDash val="solid"/>
                    </a:lnL>
                    <a:lnR w="12240">
                      <a:solidFill>
                        <a:srgbClr val="429DA3"/>
                      </a:solidFill>
                      <a:prstDash val="solid"/>
                    </a:lnR>
                    <a:lnT w="12240">
                      <a:solidFill>
                        <a:srgbClr val="429DA3"/>
                      </a:solidFill>
                      <a:prstDash val="solid"/>
                    </a:lnT>
                    <a:lnB w="12240">
                      <a:solidFill>
                        <a:srgbClr val="429DA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0" y="360000"/>
            <a:ext cx="2746080" cy="54000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txBody>
          <a:bodyPr lIns="0" tIns="71640" rIns="0" bIns="0" anchor="t">
            <a:noAutofit/>
          </a:bodyPr>
          <a:lstStyle/>
          <a:p>
            <a:pPr marL="720720" indent="0" defTabSz="914400">
              <a:lnSpc>
                <a:spcPct val="100000"/>
              </a:lnSpc>
              <a:spcBef>
                <a:spcPts val="564"/>
              </a:spcBef>
              <a:buNone/>
              <a:tabLst>
                <a:tab pos="0" algn="l"/>
              </a:tabLst>
            </a:pPr>
            <a:r>
              <a:rPr lang="ru-RU" sz="1800" b="0" strike="noStrike" spc="60">
                <a:solidFill>
                  <a:schemeClr val="lt1"/>
                </a:solidFill>
                <a:latin typeface="Trebuchet MS"/>
              </a:rPr>
              <a:t>СПАЛЬНЯ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9" name="object 5"/>
          <p:cNvGrpSpPr/>
          <p:nvPr/>
        </p:nvGrpSpPr>
        <p:grpSpPr>
          <a:xfrm>
            <a:off x="8136000" y="1468440"/>
            <a:ext cx="2986920" cy="5054400"/>
            <a:chOff x="8136000" y="1468440"/>
            <a:chExt cx="2986920" cy="5054400"/>
          </a:xfrm>
        </p:grpSpPr>
        <p:sp>
          <p:nvSpPr>
            <p:cNvPr id="100" name="object 6"/>
            <p:cNvSpPr/>
            <p:nvPr/>
          </p:nvSpPr>
          <p:spPr>
            <a:xfrm>
              <a:off x="8142480" y="1474920"/>
              <a:ext cx="360" cy="5040000"/>
            </a:xfrm>
            <a:custGeom>
              <a:avLst/>
              <a:gdLst>
                <a:gd name="textAreaLeft" fmla="*/ 0 w 360"/>
                <a:gd name="textAreaRight" fmla="*/ 5760 w 360"/>
                <a:gd name="textAreaTop" fmla="*/ 0 h 5040000"/>
                <a:gd name="textAreaBottom" fmla="*/ 5041440 h 5040000"/>
              </a:gdLst>
              <a:ahLst/>
              <a:cxnLst/>
              <a:rect l="textAreaLeft" t="textAreaTop" r="textAreaRight" b="textAreaBottom"/>
              <a:pathLst>
                <a:path h="5041265">
                  <a:moveTo>
                    <a:pt x="0" y="5041150"/>
                  </a:moveTo>
                  <a:lnTo>
                    <a:pt x="0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object 7"/>
            <p:cNvSpPr/>
            <p:nvPr/>
          </p:nvSpPr>
          <p:spPr>
            <a:xfrm>
              <a:off x="8136000" y="1468440"/>
              <a:ext cx="2986920" cy="360"/>
            </a:xfrm>
            <a:custGeom>
              <a:avLst/>
              <a:gdLst>
                <a:gd name="textAreaLeft" fmla="*/ 0 w 2986920"/>
                <a:gd name="textAreaRight" fmla="*/ 2988360 w 2986920"/>
                <a:gd name="textAreaTop" fmla="*/ 0 h 360"/>
                <a:gd name="textAreaBottom" fmla="*/ 5760 h 360"/>
              </a:gdLst>
              <a:ahLst/>
              <a:cxnLst/>
              <a:rect l="textAreaLeft" t="textAreaTop" r="textAreaRight" b="textAreaBottom"/>
              <a:pathLst>
                <a:path w="2988309">
                  <a:moveTo>
                    <a:pt x="0" y="0"/>
                  </a:moveTo>
                  <a:lnTo>
                    <a:pt x="2988005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object 8"/>
            <p:cNvSpPr/>
            <p:nvPr/>
          </p:nvSpPr>
          <p:spPr>
            <a:xfrm>
              <a:off x="8136000" y="6522480"/>
              <a:ext cx="2986920" cy="360"/>
            </a:xfrm>
            <a:custGeom>
              <a:avLst/>
              <a:gdLst>
                <a:gd name="textAreaLeft" fmla="*/ 0 w 2986920"/>
                <a:gd name="textAreaRight" fmla="*/ 2988360 w 2986920"/>
                <a:gd name="textAreaTop" fmla="*/ 0 h 360"/>
                <a:gd name="textAreaBottom" fmla="*/ 5760 h 360"/>
              </a:gdLst>
              <a:ahLst/>
              <a:cxnLst/>
              <a:rect l="textAreaLeft" t="textAreaTop" r="textAreaRight" b="textAreaBottom"/>
              <a:pathLst>
                <a:path w="2988309">
                  <a:moveTo>
                    <a:pt x="0" y="0"/>
                  </a:moveTo>
                  <a:lnTo>
                    <a:pt x="2988005" y="0"/>
                  </a:lnTo>
                </a:path>
              </a:pathLst>
            </a:custGeom>
            <a:noFill/>
            <a:ln w="12600">
              <a:solidFill>
                <a:srgbClr val="429DA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3" name="object 9"/>
          <p:cNvSpPr/>
          <p:nvPr/>
        </p:nvSpPr>
        <p:spPr>
          <a:xfrm>
            <a:off x="8322480" y="1605240"/>
            <a:ext cx="1646280" cy="37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ru-RU" sz="1200" b="1" strike="noStrike" spc="-12">
                <a:solidFill>
                  <a:srgbClr val="231F20"/>
                </a:solidFill>
                <a:latin typeface="Trebuchet MS"/>
              </a:rPr>
              <a:t>Кроватный</a:t>
            </a:r>
            <a:r>
              <a:rPr lang="ru-RU" sz="1200" b="1" strike="noStrike" spc="-4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200" b="1" strike="noStrike" spc="-35">
                <a:solidFill>
                  <a:srgbClr val="231F20"/>
                </a:solidFill>
                <a:latin typeface="Trebuchet MS"/>
              </a:rPr>
              <a:t>подъемник</a:t>
            </a:r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object 10"/>
          <p:cNvSpPr/>
          <p:nvPr/>
        </p:nvSpPr>
        <p:spPr>
          <a:xfrm>
            <a:off x="11124000" y="1620000"/>
            <a:ext cx="3456000" cy="1234080"/>
          </a:xfrm>
          <a:prstGeom prst="rect">
            <a:avLst/>
          </a:prstGeom>
          <a:noFill/>
          <a:ln w="12600">
            <a:solidFill>
              <a:srgbClr val="429D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80" rIns="0" bIns="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65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Представляет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собой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раму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для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подтягивания</a:t>
            </a:r>
            <a:r>
              <a:rPr lang="ru-RU" sz="1000" b="0" strike="noStrike" spc="4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6">
                <a:solidFill>
                  <a:srgbClr val="231F20"/>
                </a:solidFill>
                <a:latin typeface="Trebuchet MS"/>
              </a:rPr>
              <a:t>для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лежачих больных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 проблемами</a:t>
            </a:r>
            <a:r>
              <a:rPr lang="ru-RU" sz="1000" b="0" strike="noStrike" spc="1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опорно-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двига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тельного</a:t>
            </a:r>
            <a:r>
              <a:rPr lang="ru-RU" sz="1000" b="0" strike="noStrike" spc="6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55">
                <a:solidFill>
                  <a:srgbClr val="231F20"/>
                </a:solidFill>
                <a:latin typeface="Trebuchet MS"/>
              </a:rPr>
              <a:t>аппарата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пациентов,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которые</a:t>
            </a:r>
            <a:r>
              <a:rPr lang="ru-RU" sz="1000" b="0" strike="noStrike" spc="7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3">
                <a:solidFill>
                  <a:srgbClr val="231F20"/>
                </a:solidFill>
                <a:latin typeface="Trebuchet MS"/>
              </a:rPr>
              <a:t>про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ходят</a:t>
            </a:r>
            <a:r>
              <a:rPr lang="ru-RU" sz="1000" b="0" strike="noStrike" spc="8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процесс</a:t>
            </a:r>
            <a:r>
              <a:rPr lang="ru-RU" sz="1000" b="0" strike="noStrike" spc="8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реабилитации.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defTabSz="914400">
              <a:lnSpc>
                <a:spcPct val="100000"/>
              </a:lnSpc>
              <a:spcBef>
                <a:spcPts val="40"/>
              </a:spcBef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79640" algn="just" defTabSz="914400">
              <a:lnSpc>
                <a:spcPct val="100000"/>
              </a:lnSpc>
            </a:pP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Может</a:t>
            </a:r>
            <a:r>
              <a:rPr lang="ru-RU" sz="1000" b="0" strike="noStrike" spc="29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использоваться</a:t>
            </a:r>
            <a:r>
              <a:rPr lang="ru-RU" sz="1000" b="0" strike="noStrike" spc="29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41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000" b="0" strike="noStrike" spc="29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1">
                <a:solidFill>
                  <a:srgbClr val="231F20"/>
                </a:solidFill>
                <a:latin typeface="Trebuchet MS"/>
              </a:rPr>
              <a:t>большинством</a:t>
            </a:r>
            <a:r>
              <a:rPr lang="ru-RU" sz="1000" b="0" strike="noStrike" spc="299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000" b="0" strike="noStrike" spc="-21">
                <a:solidFill>
                  <a:srgbClr val="231F20"/>
                </a:solidFill>
                <a:latin typeface="Trebuchet MS"/>
              </a:rPr>
              <a:t>видов </a:t>
            </a:r>
            <a:r>
              <a:rPr lang="ru-RU" sz="1000" b="0" strike="noStrike" spc="-12">
                <a:solidFill>
                  <a:srgbClr val="231F20"/>
                </a:solidFill>
                <a:latin typeface="Trebuchet MS"/>
              </a:rPr>
              <a:t>кроватей.</a:t>
            </a: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object 11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429DA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3700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60">
                <a:solidFill>
                  <a:srgbClr val="FFFFFF"/>
                </a:solidFill>
                <a:latin typeface="Trebuchet MS"/>
              </a:rPr>
              <a:t>СПАЛЬНЯ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object 12"/>
          <p:cNvPicPr/>
          <p:nvPr/>
        </p:nvPicPr>
        <p:blipFill>
          <a:blip r:embed="rId2"/>
          <a:stretch/>
        </p:blipFill>
        <p:spPr>
          <a:xfrm>
            <a:off x="8334000" y="2052000"/>
            <a:ext cx="2193120" cy="3778200"/>
          </a:xfrm>
          <a:prstGeom prst="rect">
            <a:avLst/>
          </a:prstGeom>
          <a:ln w="0">
            <a:noFill/>
          </a:ln>
        </p:spPr>
      </p:pic>
      <p:pic>
        <p:nvPicPr>
          <p:cNvPr id="107" name="object 13"/>
          <p:cNvPicPr/>
          <p:nvPr/>
        </p:nvPicPr>
        <p:blipFill>
          <a:blip r:embed="rId3"/>
          <a:stretch/>
        </p:blipFill>
        <p:spPr>
          <a:xfrm>
            <a:off x="1147680" y="4845600"/>
            <a:ext cx="1557720" cy="1462680"/>
          </a:xfrm>
          <a:prstGeom prst="rect">
            <a:avLst/>
          </a:prstGeom>
          <a:ln w="0">
            <a:noFill/>
          </a:ln>
        </p:spPr>
      </p:pic>
      <p:pic>
        <p:nvPicPr>
          <p:cNvPr id="108" name="object 14"/>
          <p:cNvPicPr/>
          <p:nvPr/>
        </p:nvPicPr>
        <p:blipFill>
          <a:blip r:embed="rId4"/>
          <a:stretch/>
        </p:blipFill>
        <p:spPr>
          <a:xfrm>
            <a:off x="900000" y="2478600"/>
            <a:ext cx="2455560" cy="1270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ject 2"/>
          <p:cNvPicPr/>
          <p:nvPr/>
        </p:nvPicPr>
        <p:blipFill>
          <a:blip r:embed="rId2"/>
          <a:stretch/>
        </p:blipFill>
        <p:spPr>
          <a:xfrm>
            <a:off x="0" y="0"/>
            <a:ext cx="7558560" cy="7558560"/>
          </a:xfrm>
          <a:prstGeom prst="rect">
            <a:avLst/>
          </a:prstGeom>
          <a:ln w="0">
            <a:noFill/>
          </a:ln>
        </p:spPr>
      </p:pic>
      <p:sp>
        <p:nvSpPr>
          <p:cNvPr id="110" name="object 3"/>
          <p:cNvSpPr/>
          <p:nvPr/>
        </p:nvSpPr>
        <p:spPr>
          <a:xfrm>
            <a:off x="0" y="648000"/>
            <a:ext cx="3778560" cy="1412640"/>
          </a:xfrm>
          <a:prstGeom prst="rect">
            <a:avLst/>
          </a:prstGeom>
          <a:solidFill>
            <a:srgbClr val="FADE3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1480" rIns="0" bIns="0" anchor="t">
            <a:spAutoFit/>
          </a:bodyPr>
          <a:lstStyle/>
          <a:p>
            <a:pPr marL="738000" defTabSz="914400">
              <a:lnSpc>
                <a:spcPts val="2001"/>
              </a:lnSpc>
              <a:spcBef>
                <a:spcPts val="1114"/>
              </a:spcBef>
            </a:pPr>
            <a:r>
              <a:rPr lang="ru-RU" sz="1900" b="0" strike="noStrike" spc="-12">
                <a:solidFill>
                  <a:srgbClr val="231F20"/>
                </a:solidFill>
                <a:latin typeface="Trebuchet MS"/>
              </a:rPr>
              <a:t>Вспомогательные </a:t>
            </a:r>
            <a:r>
              <a:rPr lang="ru-RU" sz="1900" b="0" strike="noStrike" spc="49">
                <a:solidFill>
                  <a:srgbClr val="231F20"/>
                </a:solidFill>
                <a:latin typeface="Trebuchet MS"/>
              </a:rPr>
              <a:t>средства</a:t>
            </a:r>
            <a:r>
              <a:rPr lang="ru-RU" sz="1900" b="0" strike="noStrike" spc="-10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900" b="0" strike="noStrike" spc="-12">
                <a:solidFill>
                  <a:srgbClr val="231F20"/>
                </a:solidFill>
                <a:latin typeface="Trebuchet MS"/>
              </a:rPr>
              <a:t>перемещения </a:t>
            </a:r>
            <a:r>
              <a:rPr lang="ru-RU" sz="1900" b="0" strike="noStrike" spc="-1">
                <a:solidFill>
                  <a:srgbClr val="231F20"/>
                </a:solidFill>
                <a:latin typeface="Trebuchet MS"/>
              </a:rPr>
              <a:t>людей</a:t>
            </a:r>
            <a:r>
              <a:rPr lang="ru-RU" sz="1900" b="0" strike="noStrike" spc="-6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900" b="0" strike="noStrike" spc="86">
                <a:solidFill>
                  <a:srgbClr val="231F20"/>
                </a:solidFill>
                <a:latin typeface="Trebuchet MS"/>
              </a:rPr>
              <a:t>с</a:t>
            </a:r>
            <a:r>
              <a:rPr lang="ru-RU" sz="1900" b="0" strike="noStrike" spc="-66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1900" b="0" strike="noStrike" spc="-12">
                <a:solidFill>
                  <a:srgbClr val="231F20"/>
                </a:solidFill>
                <a:latin typeface="Trebuchet MS"/>
              </a:rPr>
              <a:t>ограниченной мобильностью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0428120" y="180000"/>
            <a:ext cx="4690440" cy="720000"/>
          </a:xfrm>
          <a:prstGeom prst="rect">
            <a:avLst/>
          </a:prstGeom>
          <a:solidFill>
            <a:srgbClr val="FADE33"/>
          </a:solidFill>
          <a:ln w="0">
            <a:noFill/>
          </a:ln>
        </p:spPr>
        <p:txBody>
          <a:bodyPr lIns="0" tIns="38880" rIns="0" bIns="0" anchor="t">
            <a:noAutofit/>
          </a:bodyPr>
          <a:lstStyle/>
          <a:p>
            <a:pPr marL="181080" indent="0" defTabSz="914400">
              <a:lnSpc>
                <a:spcPct val="100000"/>
              </a:lnSpc>
              <a:spcBef>
                <a:spcPts val="306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rgbClr val="231F20"/>
                </a:solidFill>
                <a:latin typeface="Trebuchet MS"/>
              </a:rPr>
              <a:t>Вспомогательные</a:t>
            </a:r>
            <a:r>
              <a:rPr lang="ru-RU" sz="2000" b="0" strike="noStrike" spc="22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2000" b="0" strike="noStrike" spc="41">
                <a:solidFill>
                  <a:srgbClr val="231F20"/>
                </a:solidFill>
                <a:latin typeface="Trebuchet MS"/>
              </a:rPr>
              <a:t>средства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2" name="object 5"/>
          <p:cNvGraphicFramePr/>
          <p:nvPr/>
        </p:nvGraphicFramePr>
        <p:xfrm>
          <a:off x="8143200" y="1195560"/>
          <a:ext cx="6233040" cy="64720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444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Поворотная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пластина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ADE33"/>
                      </a:solidFill>
                      <a:prstDash val="solid"/>
                    </a:lnL>
                    <a:lnR w="12240">
                      <a:solidFill>
                        <a:srgbClr val="FADE33"/>
                      </a:solidFill>
                      <a:prstDash val="solid"/>
                    </a:lnR>
                    <a:lnT w="12240">
                      <a:solidFill>
                        <a:srgbClr val="FADE33"/>
                      </a:solidFill>
                      <a:prstDash val="solid"/>
                    </a:lnT>
                    <a:lnB w="12240">
                      <a:solidFill>
                        <a:srgbClr val="FADE3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Поворотный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диск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пересаживания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позволя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ет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разворачивать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сидящего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диске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пациента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360°,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упрощает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переход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лежачего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поло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жения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сидячее,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облегчает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процесс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переме-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щения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пересаживания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кровати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кресло,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машину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наоборот.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Удобно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ограниченной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подвижно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стью,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которым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сложно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даются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повороты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корпуса.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ADE33"/>
                      </a:solidFill>
                      <a:prstDash val="solid"/>
                    </a:lnL>
                    <a:lnR w="12240">
                      <a:solidFill>
                        <a:srgbClr val="FADE33"/>
                      </a:solidFill>
                      <a:prstDash val="solid"/>
                    </a:lnR>
                    <a:lnT w="12240">
                      <a:solidFill>
                        <a:srgbClr val="FADE33"/>
                      </a:solidFill>
                      <a:prstDash val="solid"/>
                    </a:lnT>
                    <a:lnB w="12240">
                      <a:solidFill>
                        <a:srgbClr val="FADE3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6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Подъемное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сидение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ADE33"/>
                      </a:solidFill>
                      <a:prstDash val="solid"/>
                    </a:lnL>
                    <a:lnR w="12240">
                      <a:solidFill>
                        <a:srgbClr val="FADE33"/>
                      </a:solidFill>
                      <a:prstDash val="solid"/>
                    </a:lnR>
                    <a:lnT w="12240">
                      <a:solidFill>
                        <a:srgbClr val="FADE33"/>
                      </a:solidFill>
                      <a:prstDash val="solid"/>
                    </a:lnT>
                    <a:lnB w="12240">
                      <a:solidFill>
                        <a:srgbClr val="FADE3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Предназначено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транспортировки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ма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ломобильного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4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условиях</a:t>
                      </a:r>
                      <a:r>
                        <a:rPr lang="ru-RU" sz="1000" b="0" strike="noStrike" spc="4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ограни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ченного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пространства.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переноски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кровать,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автомобильное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другое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кресло.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фиксации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кресле</a:t>
                      </a:r>
                      <a:r>
                        <a:rPr lang="ru-RU" sz="1000" b="0" strike="noStrike" spc="2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используются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</a:t>
                      </a:r>
                      <a:r>
                        <a:rPr lang="ru-RU" sz="1000" b="0" strike="noStrike" spc="2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ленты-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стропы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каждой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стороны.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Стропы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вверху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кресла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удерживают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пере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носки от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падения.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переноски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имеются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пары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мягких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ручек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каждой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стороны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вверху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внизу.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ADE33"/>
                      </a:solidFill>
                      <a:prstDash val="solid"/>
                    </a:lnL>
                    <a:lnR w="12240">
                      <a:solidFill>
                        <a:srgbClr val="FADE33"/>
                      </a:solidFill>
                      <a:prstDash val="solid"/>
                    </a:lnR>
                    <a:lnT w="12240">
                      <a:solidFill>
                        <a:srgbClr val="FADE33"/>
                      </a:solidFill>
                      <a:prstDash val="solid"/>
                    </a:lnT>
                    <a:lnB w="12240">
                      <a:solidFill>
                        <a:srgbClr val="FADE3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9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приподнимания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ADE33"/>
                      </a:solidFill>
                      <a:prstDash val="solid"/>
                    </a:lnL>
                    <a:lnR w="12240">
                      <a:solidFill>
                        <a:srgbClr val="FADE33"/>
                      </a:solidFill>
                      <a:prstDash val="solid"/>
                    </a:lnR>
                    <a:lnT w="12240">
                      <a:solidFill>
                        <a:srgbClr val="FADE33"/>
                      </a:solidFill>
                      <a:prstDash val="solid"/>
                    </a:lnT>
                    <a:lnB w="12240">
                      <a:solidFill>
                        <a:srgbClr val="FADE3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Предназначено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облегчения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самостоятель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ного подъема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кровати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изменения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положе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тела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малоподвижным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людям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людям,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имеющих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травмы.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Помогает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создать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дополнительный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комфорт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пациентам,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облегчить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родным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близким, 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поддержать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уют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комнате,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загро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мождая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ее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крупногабаритными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похожим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назначением.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ADE33"/>
                      </a:solidFill>
                      <a:prstDash val="solid"/>
                    </a:lnL>
                    <a:lnR w="12240">
                      <a:solidFill>
                        <a:srgbClr val="FADE33"/>
                      </a:solidFill>
                      <a:prstDash val="solid"/>
                    </a:lnR>
                    <a:lnT w="12240">
                      <a:solidFill>
                        <a:srgbClr val="FADE33"/>
                      </a:solidFill>
                      <a:prstDash val="solid"/>
                    </a:lnT>
                    <a:lnB w="12240">
                      <a:solidFill>
                        <a:srgbClr val="FADE3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3" name="object 6"/>
          <p:cNvPicPr/>
          <p:nvPr/>
        </p:nvPicPr>
        <p:blipFill>
          <a:blip r:embed="rId3"/>
          <a:stretch/>
        </p:blipFill>
        <p:spPr>
          <a:xfrm>
            <a:off x="8314560" y="1650600"/>
            <a:ext cx="1087200" cy="1087200"/>
          </a:xfrm>
          <a:prstGeom prst="rect">
            <a:avLst/>
          </a:prstGeom>
          <a:ln w="0">
            <a:noFill/>
          </a:ln>
        </p:spPr>
      </p:pic>
      <p:pic>
        <p:nvPicPr>
          <p:cNvPr id="114" name="object 7"/>
          <p:cNvPicPr/>
          <p:nvPr/>
        </p:nvPicPr>
        <p:blipFill>
          <a:blip r:embed="rId4"/>
          <a:stretch/>
        </p:blipFill>
        <p:spPr>
          <a:xfrm>
            <a:off x="8377560" y="3600000"/>
            <a:ext cx="1343880" cy="1260000"/>
          </a:xfrm>
          <a:prstGeom prst="rect">
            <a:avLst/>
          </a:prstGeom>
          <a:ln w="0">
            <a:noFill/>
          </a:ln>
        </p:spPr>
      </p:pic>
      <p:sp>
        <p:nvSpPr>
          <p:cNvPr id="115" name="object 8"/>
          <p:cNvSpPr/>
          <p:nvPr/>
        </p:nvSpPr>
        <p:spPr>
          <a:xfrm>
            <a:off x="756000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60005" y="0"/>
                </a:move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7560005" y="0"/>
                </a:lnTo>
                <a:close/>
              </a:path>
            </a:pathLst>
          </a:custGeom>
          <a:solidFill>
            <a:srgbClr val="FADE3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object 9"/>
          <p:cNvPicPr/>
          <p:nvPr/>
        </p:nvPicPr>
        <p:blipFill>
          <a:blip r:embed="rId5"/>
          <a:stretch/>
        </p:blipFill>
        <p:spPr>
          <a:xfrm>
            <a:off x="8326080" y="5415480"/>
            <a:ext cx="2644920" cy="1354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object 2"/>
          <p:cNvGrpSpPr/>
          <p:nvPr/>
        </p:nvGrpSpPr>
        <p:grpSpPr>
          <a:xfrm>
            <a:off x="0" y="0"/>
            <a:ext cx="15118560" cy="7558560"/>
            <a:chOff x="0" y="0"/>
            <a:chExt cx="15118560" cy="7558560"/>
          </a:xfrm>
        </p:grpSpPr>
        <p:sp>
          <p:nvSpPr>
            <p:cNvPr id="118" name="object 3"/>
            <p:cNvSpPr/>
            <p:nvPr/>
          </p:nvSpPr>
          <p:spPr>
            <a:xfrm>
              <a:off x="0" y="1028520"/>
              <a:ext cx="15118560" cy="31680"/>
            </a:xfrm>
            <a:custGeom>
              <a:avLst/>
              <a:gdLst>
                <a:gd name="textAreaLeft" fmla="*/ 0 w 15118560"/>
                <a:gd name="textAreaRight" fmla="*/ 15120000 w 15118560"/>
                <a:gd name="textAreaTop" fmla="*/ 0 h 31680"/>
                <a:gd name="textAreaBottom" fmla="*/ 33120 h 31680"/>
              </a:gdLst>
              <a:ahLst/>
              <a:cxnLst/>
              <a:rect l="textAreaLeft" t="textAreaTop" r="textAreaRight" b="textAreaBottom"/>
              <a:pathLst>
                <a:path w="15119985" h="33019">
                  <a:moveTo>
                    <a:pt x="15119973" y="0"/>
                  </a:moveTo>
                  <a:lnTo>
                    <a:pt x="7560005" y="0"/>
                  </a:lnTo>
                  <a:lnTo>
                    <a:pt x="0" y="0"/>
                  </a:lnTo>
                  <a:lnTo>
                    <a:pt x="0" y="32397"/>
                  </a:lnTo>
                  <a:lnTo>
                    <a:pt x="7560005" y="32397"/>
                  </a:lnTo>
                  <a:lnTo>
                    <a:pt x="15119973" y="32397"/>
                  </a:lnTo>
                  <a:lnTo>
                    <a:pt x="15119973" y="0"/>
                  </a:lnTo>
                  <a:close/>
                </a:path>
              </a:pathLst>
            </a:custGeom>
            <a:solidFill>
              <a:srgbClr val="7DC35E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19" name="object 4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7558560" cy="7558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0" y="648000"/>
            <a:ext cx="2302920" cy="145980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txBody>
          <a:bodyPr lIns="0" tIns="198000" rIns="0" bIns="0" anchor="t">
            <a:noAutofit/>
          </a:bodyPr>
          <a:lstStyle/>
          <a:p>
            <a:pPr marL="738000" indent="0" defTabSz="914400">
              <a:lnSpc>
                <a:spcPct val="100000"/>
              </a:lnSpc>
              <a:spcBef>
                <a:spcPts val="1559"/>
              </a:spcBef>
              <a:buNone/>
              <a:tabLst>
                <a:tab pos="0" algn="l"/>
              </a:tabLst>
            </a:pPr>
            <a:r>
              <a:rPr lang="ru-RU" sz="3000" b="0" strike="noStrike" spc="-12">
                <a:solidFill>
                  <a:schemeClr val="lt1"/>
                </a:solidFill>
                <a:latin typeface="Trebuchet MS"/>
              </a:rPr>
              <a:t>Кухня</a:t>
            </a:r>
            <a:endParaRPr lang="ru-RU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object 6"/>
          <p:cNvSpPr/>
          <p:nvPr/>
        </p:nvSpPr>
        <p:spPr>
          <a:xfrm>
            <a:off x="12474000" y="648000"/>
            <a:ext cx="2644560" cy="32436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9680" rIns="0" bIns="0" anchor="t">
            <a:spAutoFit/>
          </a:bodyPr>
          <a:lstStyle/>
          <a:p>
            <a:pPr marL="1208880" defTabSz="914400">
              <a:lnSpc>
                <a:spcPct val="100000"/>
              </a:lnSpc>
              <a:spcBef>
                <a:spcPts val="391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КУХНЯ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2" name="object 7"/>
          <p:cNvGraphicFramePr/>
          <p:nvPr/>
        </p:nvGraphicFramePr>
        <p:xfrm>
          <a:off x="8136000" y="1462320"/>
          <a:ext cx="6233040" cy="54118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50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Специализированная</a:t>
                      </a:r>
                      <a:r>
                        <a:rPr lang="ru-RU" sz="1200" b="1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кухонная 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мебель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ограниченными 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возможностями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здоровья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(шкафы, 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столы,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стулья,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табуреты)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Специализированная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мебель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выполнения</a:t>
                      </a:r>
                      <a:r>
                        <a:rPr lang="ru-RU" sz="1000" b="0" strike="noStrike" spc="4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кухонных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операций</a:t>
                      </a:r>
                      <a:r>
                        <a:rPr lang="ru-RU" sz="1000" b="0" strike="noStrike" spc="4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людьми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различными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ограничениями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здоровью.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Мебельные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модули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индивидуально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проектиру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ются,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изготавливаются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располагаются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так,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обеспечить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человеку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ностью,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том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числе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инвалиду-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колясочнику,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основным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функциональным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зонам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кухни,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рабочим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поверхностям,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посуде,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бытовой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техни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ке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аксессуарам.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7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Электрический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привод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стола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столешницей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(регулируется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высоте)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любому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человеку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подбирать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себя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необходимую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высоту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стола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осуществлять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различные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операции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столе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стоя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сидя.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Регулировка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высоты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столешницы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осуществляет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ся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 проводного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пульта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Работает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сети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переменного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тока.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3" name="object 8"/>
          <p:cNvPicPr/>
          <p:nvPr/>
        </p:nvPicPr>
        <p:blipFill>
          <a:blip r:embed="rId3"/>
          <a:stretch/>
        </p:blipFill>
        <p:spPr>
          <a:xfrm>
            <a:off x="8507880" y="2677680"/>
            <a:ext cx="2039040" cy="1604160"/>
          </a:xfrm>
          <a:prstGeom prst="rect">
            <a:avLst/>
          </a:prstGeom>
          <a:ln w="0">
            <a:noFill/>
          </a:ln>
        </p:spPr>
      </p:pic>
      <p:pic>
        <p:nvPicPr>
          <p:cNvPr id="124" name="object 9"/>
          <p:cNvPicPr/>
          <p:nvPr/>
        </p:nvPicPr>
        <p:blipFill>
          <a:blip r:embed="rId4"/>
          <a:stretch/>
        </p:blipFill>
        <p:spPr>
          <a:xfrm>
            <a:off x="8418600" y="5484600"/>
            <a:ext cx="1693800" cy="133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6" name="object 3"/>
          <p:cNvGraphicFramePr/>
          <p:nvPr/>
        </p:nvGraphicFramePr>
        <p:xfrm>
          <a:off x="738000" y="1462320"/>
          <a:ext cx="6233040" cy="53812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8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Настольный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тактильный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таймер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Кухонный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механический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таймер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тактильными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метками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(для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нарушенным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зрением).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Интервал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отмеряемого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времени 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–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60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минут.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6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Нескользящая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миска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смешивания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продуктов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Миска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высококачественной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нержавеющей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стали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силиконовым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дном,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препятствующим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скольжению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столу.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Удобна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приготовления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блюд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смешивания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продуктов.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3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Индикатор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уровня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жидкости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предотвращения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перелива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жидкости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через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край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емкости.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доста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точном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наполнении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сосуда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раздается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звуковой сигнал.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Питание от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батареек.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7" name="object 4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3548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КУХНЯ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8" name="object 5"/>
          <p:cNvGraphicFramePr/>
          <p:nvPr/>
        </p:nvGraphicFramePr>
        <p:xfrm>
          <a:off x="8136000" y="1462320"/>
          <a:ext cx="6233040" cy="538092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0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Сахарница-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дозатор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Сахарница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дозировки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сахара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прозрач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ослабленным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зрени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ем.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Нож-дозатор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Конструкция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ножа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нарезать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продукты одинаковыми ровными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ломтиками.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процессе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эксплуатации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повторная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заточка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ножа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требуется.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70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Нескользящая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разделочная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доска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пищевых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продуктов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Разделочная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доска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пищевых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продуктов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из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твердого,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долговечного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пищевого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пластика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резиновым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краем,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препятствующим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скольже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нию.</a:t>
                      </a:r>
                      <a:r>
                        <a:rPr lang="ru-RU" sz="1000" b="0" strike="noStrike" spc="3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Наклонная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собирает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держивает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крошки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жидкость.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Двусторонняя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рабочая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поверхность.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впитывает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запахи.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затупляет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ножи.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9" name="object 6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121680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КУХНЯ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" name="object 7"/>
          <p:cNvPicPr/>
          <p:nvPr/>
        </p:nvPicPr>
        <p:blipFill>
          <a:blip r:embed="rId2"/>
          <a:stretch/>
        </p:blipFill>
        <p:spPr>
          <a:xfrm>
            <a:off x="1135800" y="1926000"/>
            <a:ext cx="881640" cy="965160"/>
          </a:xfrm>
          <a:prstGeom prst="rect">
            <a:avLst/>
          </a:prstGeom>
          <a:ln w="0">
            <a:noFill/>
          </a:ln>
        </p:spPr>
      </p:pic>
      <p:pic>
        <p:nvPicPr>
          <p:cNvPr id="131" name="object 8"/>
          <p:cNvPicPr/>
          <p:nvPr/>
        </p:nvPicPr>
        <p:blipFill>
          <a:blip r:embed="rId3"/>
          <a:stretch/>
        </p:blipFill>
        <p:spPr>
          <a:xfrm>
            <a:off x="948600" y="3763440"/>
            <a:ext cx="1333800" cy="1126800"/>
          </a:xfrm>
          <a:prstGeom prst="rect">
            <a:avLst/>
          </a:prstGeom>
          <a:ln w="0">
            <a:noFill/>
          </a:ln>
        </p:spPr>
      </p:pic>
      <p:pic>
        <p:nvPicPr>
          <p:cNvPr id="132" name="object 9"/>
          <p:cNvPicPr/>
          <p:nvPr/>
        </p:nvPicPr>
        <p:blipFill>
          <a:blip r:embed="rId4"/>
          <a:stretch/>
        </p:blipFill>
        <p:spPr>
          <a:xfrm>
            <a:off x="8368560" y="2025000"/>
            <a:ext cx="1382760" cy="1327680"/>
          </a:xfrm>
          <a:prstGeom prst="rect">
            <a:avLst/>
          </a:prstGeom>
          <a:ln w="0">
            <a:noFill/>
          </a:ln>
        </p:spPr>
      </p:pic>
      <p:pic>
        <p:nvPicPr>
          <p:cNvPr id="133" name="object 10"/>
          <p:cNvPicPr/>
          <p:nvPr/>
        </p:nvPicPr>
        <p:blipFill>
          <a:blip r:embed="rId5"/>
          <a:stretch/>
        </p:blipFill>
        <p:spPr>
          <a:xfrm>
            <a:off x="1024200" y="5475960"/>
            <a:ext cx="1269360" cy="1110600"/>
          </a:xfrm>
          <a:prstGeom prst="rect">
            <a:avLst/>
          </a:prstGeom>
          <a:ln w="0">
            <a:noFill/>
          </a:ln>
        </p:spPr>
      </p:pic>
      <p:pic>
        <p:nvPicPr>
          <p:cNvPr id="134" name="object 11"/>
          <p:cNvPicPr/>
          <p:nvPr/>
        </p:nvPicPr>
        <p:blipFill>
          <a:blip r:embed="rId6"/>
          <a:stretch/>
        </p:blipFill>
        <p:spPr>
          <a:xfrm>
            <a:off x="8462160" y="4113000"/>
            <a:ext cx="1800000" cy="776520"/>
          </a:xfrm>
          <a:prstGeom prst="rect">
            <a:avLst/>
          </a:prstGeom>
          <a:ln w="0">
            <a:noFill/>
          </a:ln>
        </p:spPr>
      </p:pic>
      <p:pic>
        <p:nvPicPr>
          <p:cNvPr id="135" name="object 12"/>
          <p:cNvPicPr/>
          <p:nvPr/>
        </p:nvPicPr>
        <p:blipFill>
          <a:blip r:embed="rId7"/>
          <a:stretch/>
        </p:blipFill>
        <p:spPr>
          <a:xfrm>
            <a:off x="8497800" y="5654520"/>
            <a:ext cx="1123560" cy="1019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7" name="object 3"/>
          <p:cNvGraphicFramePr/>
          <p:nvPr/>
        </p:nvGraphicFramePr>
        <p:xfrm>
          <a:off x="738000" y="1462320"/>
          <a:ext cx="6233040" cy="60282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2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Нож,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адаптированный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Специальный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нож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усиленной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рукояткой,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что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людьми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осла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бленными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руками,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операций,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инвалидам.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Пластиковая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ручка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прорезиненным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нескользя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щим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покрытием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полая,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ее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утяжелять.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Ре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зиновый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ремешок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для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фиксации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руке.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Рабочую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часть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поворачивать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необхо- димой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плоскости,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было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принимать пищу.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Ложка,</a:t>
                      </a: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адаптированная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Специальная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ложка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усиленной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рукояткой,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 его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людьми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осла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бленными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руками,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операций,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инвалидам.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Пластиковая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ручка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прорезиненным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зящим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покрытием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полая,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ее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утяжелять.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Резиновый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ремешок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фиксации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руке.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Рабочую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часть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поворачивать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в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необходимой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плоскости,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было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удобно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принимать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пищу.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2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Вилка,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адаптированная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Специальная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вилка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с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усиленной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рукояткой,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что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людьми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осла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бленными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руками,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операций,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инвалидам.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Пластиковая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ручка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прорезиненным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зящим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покрытием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полая,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ее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утяжелять.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Резиновый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ремешок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фиксации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руке.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Рабочую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часть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поворачивать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в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необходимой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плоскости,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было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удобно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принимать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пищу.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8" name="object 4"/>
          <p:cNvGraphicFramePr/>
          <p:nvPr/>
        </p:nvGraphicFramePr>
        <p:xfrm>
          <a:off x="8136000" y="1462320"/>
          <a:ext cx="6233040" cy="55288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1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Держатель</a:t>
                      </a:r>
                      <a:r>
                        <a:rPr lang="ru-RU" sz="1200" b="1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стакана</a:t>
                      </a:r>
                      <a:r>
                        <a:rPr lang="ru-RU" sz="1200" b="1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ремешковый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Держатель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нескользящих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ремешков,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регули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руемых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длине.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Фиксирует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чашку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стакан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закрепить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емкость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кисти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руки</a:t>
                      </a:r>
                      <a:r>
                        <a:rPr lang="ru-RU" sz="1000" b="0" strike="noStrike" spc="-9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культе.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7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Открывалка</a:t>
                      </a:r>
                      <a:r>
                        <a:rPr lang="ru-RU" sz="1200" b="1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нескользящая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банок,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крышек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бутылок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поможет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людям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слабой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хваткой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потерей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чувствительности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руках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открыть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тугие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крышки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банок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бутылок.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Открывалка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изготовлена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прочного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силикона высокой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термостойкости.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Может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использоваться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нескользящая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подставка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чашку,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блюдце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тарелку.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9" name="object 5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3548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КУХНЯ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" name="object 6"/>
          <p:cNvPicPr/>
          <p:nvPr/>
        </p:nvPicPr>
        <p:blipFill>
          <a:blip r:embed="rId2"/>
          <a:stretch/>
        </p:blipFill>
        <p:spPr>
          <a:xfrm>
            <a:off x="1974600" y="5790600"/>
            <a:ext cx="1559160" cy="1023480"/>
          </a:xfrm>
          <a:prstGeom prst="rect">
            <a:avLst/>
          </a:prstGeom>
          <a:ln w="0">
            <a:noFill/>
          </a:ln>
        </p:spPr>
      </p:pic>
      <p:pic>
        <p:nvPicPr>
          <p:cNvPr id="141" name="object 7"/>
          <p:cNvPicPr/>
          <p:nvPr/>
        </p:nvPicPr>
        <p:blipFill>
          <a:blip r:embed="rId3"/>
          <a:stretch/>
        </p:blipFill>
        <p:spPr>
          <a:xfrm>
            <a:off x="2114640" y="1968120"/>
            <a:ext cx="1463760" cy="964800"/>
          </a:xfrm>
          <a:prstGeom prst="rect">
            <a:avLst/>
          </a:prstGeom>
          <a:ln w="0">
            <a:noFill/>
          </a:ln>
        </p:spPr>
      </p:pic>
      <p:pic>
        <p:nvPicPr>
          <p:cNvPr id="142" name="object 8"/>
          <p:cNvPicPr/>
          <p:nvPr/>
        </p:nvPicPr>
        <p:blipFill>
          <a:blip r:embed="rId4"/>
          <a:stretch/>
        </p:blipFill>
        <p:spPr>
          <a:xfrm>
            <a:off x="2016000" y="3912840"/>
            <a:ext cx="1464120" cy="1029240"/>
          </a:xfrm>
          <a:prstGeom prst="rect">
            <a:avLst/>
          </a:prstGeom>
          <a:ln w="0">
            <a:noFill/>
          </a:ln>
        </p:spPr>
      </p:pic>
      <p:pic>
        <p:nvPicPr>
          <p:cNvPr id="143" name="object 9"/>
          <p:cNvPicPr/>
          <p:nvPr/>
        </p:nvPicPr>
        <p:blipFill>
          <a:blip r:embed="rId5"/>
          <a:stretch/>
        </p:blipFill>
        <p:spPr>
          <a:xfrm>
            <a:off x="8358480" y="2059200"/>
            <a:ext cx="1694160" cy="1416240"/>
          </a:xfrm>
          <a:prstGeom prst="rect">
            <a:avLst/>
          </a:prstGeom>
          <a:ln w="0">
            <a:noFill/>
          </a:ln>
        </p:spPr>
      </p:pic>
      <p:sp>
        <p:nvSpPr>
          <p:cNvPr id="144" name="object 10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121680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КУХНЯ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" name="object 11"/>
          <p:cNvPicPr/>
          <p:nvPr/>
        </p:nvPicPr>
        <p:blipFill>
          <a:blip r:embed="rId6"/>
          <a:stretch/>
        </p:blipFill>
        <p:spPr>
          <a:xfrm>
            <a:off x="8392680" y="4949640"/>
            <a:ext cx="2117520" cy="1192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7" name="object 3"/>
          <p:cNvGraphicFramePr/>
          <p:nvPr/>
        </p:nvGraphicFramePr>
        <p:xfrm>
          <a:off x="8143200" y="1559160"/>
          <a:ext cx="6436800" cy="6117480"/>
        </p:xfrm>
        <a:graphic>
          <a:graphicData uri="http://schemas.openxmlformats.org/drawingml/2006/table">
            <a:tbl>
              <a:tblPr/>
              <a:tblGrid>
                <a:gridCol w="3079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62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Набор</a:t>
                      </a:r>
                      <a:r>
                        <a:rPr lang="ru-RU" sz="1200" b="1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универсальных</a:t>
                      </a:r>
                      <a:r>
                        <a:rPr lang="ru-RU" sz="1200" b="1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держателей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захвата</a:t>
                      </a:r>
                      <a:r>
                        <a:rPr lang="ru-RU" sz="1200" b="1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предметов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Предназначены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фиксации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неболь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ших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бытовых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предметов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(вилки,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ложки,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рас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чески,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карандаша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пр.)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кисти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руки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при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ее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сниженной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функциональности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(повреж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дения,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мышечная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слабость,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парез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пр.).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Каждый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держатель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представляет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собой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гиб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силиконовый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ремешок,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двух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концов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ко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торого</a:t>
                      </a:r>
                      <a:r>
                        <a:rPr lang="ru-RU" sz="1000" b="0" strike="noStrike" spc="4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имеются</a:t>
                      </a:r>
                      <a:r>
                        <a:rPr lang="ru-RU" sz="1000" b="0" strike="noStrike" spc="4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расширения</a:t>
                      </a:r>
                      <a:r>
                        <a:rPr lang="ru-RU" sz="1000" b="0" strike="noStrike" spc="4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4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отверстиями.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Отверстия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хорошо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растягиваются,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ляет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удерживать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предметы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разного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размера.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продевается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растягивающиеся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верстия,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эластичный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держатель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закрепля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ется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вокруг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кисти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руки.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Это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ваться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предметом,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привлекая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пальцы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рук.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760">
                <a:tc>
                  <a:txBody>
                    <a:bodyPr/>
                    <a:lstStyle/>
                    <a:p>
                      <a:endParaRPr lang="ru-RU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9640" algn="just" defTabSz="914400">
                        <a:lnSpc>
                          <a:spcPct val="100000"/>
                        </a:lnSpc>
                        <a:spcBef>
                          <a:spcPts val="541"/>
                        </a:spcBef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Держатели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помогают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восстановления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реабилитации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травм,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инсульта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дру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гих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заболеваний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удерживать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предметы,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вос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станавливать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навык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использования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кистей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рук.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400">
                <a:tc>
                  <a:txBody>
                    <a:bodyPr/>
                    <a:lstStyle/>
                    <a:p>
                      <a:endParaRPr lang="ru-RU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41"/>
                        </a:spcBef>
                      </a:pP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Набор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состоит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из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семи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держателей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разной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ны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разными диаметрами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отверстий.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90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разбивания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яиц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помогает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разбить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сырое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яйцо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 при необходимости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отделить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желток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белка.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DC35E"/>
                      </a:solidFill>
                      <a:prstDash val="solid"/>
                    </a:lnL>
                    <a:lnR w="12240">
                      <a:solidFill>
                        <a:srgbClr val="7DC35E"/>
                      </a:solidFill>
                      <a:prstDash val="solid"/>
                    </a:lnR>
                    <a:lnT w="12240">
                      <a:solidFill>
                        <a:srgbClr val="7DC35E"/>
                      </a:solidFill>
                      <a:prstDash val="solid"/>
                    </a:lnT>
                    <a:lnB w="12240">
                      <a:solidFill>
                        <a:srgbClr val="7DC35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8" name="object 4"/>
          <p:cNvPicPr/>
          <p:nvPr/>
        </p:nvPicPr>
        <p:blipFill>
          <a:blip r:embed="rId2"/>
          <a:stretch/>
        </p:blipFill>
        <p:spPr>
          <a:xfrm>
            <a:off x="9831600" y="6660000"/>
            <a:ext cx="1077480" cy="540000"/>
          </a:xfrm>
          <a:prstGeom prst="rect">
            <a:avLst/>
          </a:prstGeom>
          <a:ln w="0">
            <a:noFill/>
          </a:ln>
        </p:spPr>
      </p:pic>
      <p:pic>
        <p:nvPicPr>
          <p:cNvPr id="149" name="object 5"/>
          <p:cNvPicPr/>
          <p:nvPr/>
        </p:nvPicPr>
        <p:blipFill>
          <a:blip r:embed="rId3"/>
          <a:stretch/>
        </p:blipFill>
        <p:spPr>
          <a:xfrm>
            <a:off x="8353080" y="2240640"/>
            <a:ext cx="2128680" cy="1321920"/>
          </a:xfrm>
          <a:prstGeom prst="rect">
            <a:avLst/>
          </a:prstGeom>
          <a:ln w="0">
            <a:noFill/>
          </a:ln>
        </p:spPr>
      </p:pic>
      <p:sp>
        <p:nvSpPr>
          <p:cNvPr id="150" name="object 6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7DC35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121680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-12">
                <a:solidFill>
                  <a:srgbClr val="FFFFFF"/>
                </a:solidFill>
                <a:latin typeface="Trebuchet MS"/>
              </a:rPr>
              <a:t>КУХНЯ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1" name="object 7"/>
          <p:cNvPicPr/>
          <p:nvPr/>
        </p:nvPicPr>
        <p:blipFill>
          <a:blip r:embed="rId4"/>
          <a:stretch/>
        </p:blipFill>
        <p:spPr>
          <a:xfrm>
            <a:off x="0" y="0"/>
            <a:ext cx="7558560" cy="7558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0" y="180000"/>
            <a:ext cx="5400000" cy="72000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txBody>
          <a:bodyPr lIns="0" tIns="30960" rIns="0" bIns="0" anchor="t">
            <a:noAutofit/>
          </a:bodyPr>
          <a:lstStyle/>
          <a:p>
            <a:pPr marL="97200" indent="0" algn="ctr" defTabSz="914400">
              <a:lnSpc>
                <a:spcPct val="100000"/>
              </a:lnSpc>
              <a:spcBef>
                <a:spcPts val="244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rgbClr val="231F20"/>
                </a:solidFill>
                <a:latin typeface="Trebuchet MS"/>
              </a:rPr>
              <a:t>Вспомогательные</a:t>
            </a:r>
            <a:r>
              <a:rPr lang="ru-RU" sz="2000" b="0" strike="noStrike" spc="225">
                <a:solidFill>
                  <a:srgbClr val="231F20"/>
                </a:solidFill>
                <a:latin typeface="Trebuchet MS"/>
              </a:rPr>
              <a:t> </a:t>
            </a:r>
            <a:r>
              <a:rPr lang="ru-RU" sz="2000" b="0" strike="noStrike" spc="41">
                <a:solidFill>
                  <a:srgbClr val="231F20"/>
                </a:solidFill>
                <a:latin typeface="Trebuchet MS"/>
              </a:rPr>
              <a:t>средства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53" name="object 3"/>
          <p:cNvGraphicFramePr/>
          <p:nvPr/>
        </p:nvGraphicFramePr>
        <p:xfrm>
          <a:off x="738000" y="1462320"/>
          <a:ext cx="6233040" cy="57852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18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Пояс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пересаживания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Пояс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пересаживания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облегчает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ежеднев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ные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манипуляции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по перемещению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счет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фик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сации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талии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наличия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нескольких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продольных 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поперечных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ручек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 всей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длине.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Держась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ручки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пояса,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помочь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пациенту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встать,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пересесть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поверхности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поверхность,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поддержать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проконтроли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ровать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движения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ходьбе.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Поддерживающий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пояс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</a:t>
                      </a:r>
                      <a:r>
                        <a:rPr lang="ru-RU" sz="1000" b="0" strike="noStrike" spc="4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надеж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ный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захват,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снимает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нагрузку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сопровождаю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щего,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страхует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пациента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падения.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8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Потолочная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рельсовая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система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для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подъема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перемещения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Это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система,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состоящая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набора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рельсов,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крепежей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потолка,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опор,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жилетов для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фиксации,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подъемного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блока,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пульта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управ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ления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зарядного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рельсовой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пациенту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обе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спечивается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безопасность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комфорт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время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движения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заданному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маршруту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(в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одном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нескольких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помещениях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одном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этаже).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адаптируется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условиям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эксплуата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ции,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в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том числе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 комбинированного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применения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тренажерами.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4" name="object 4"/>
          <p:cNvPicPr/>
          <p:nvPr/>
        </p:nvPicPr>
        <p:blipFill>
          <a:blip r:embed="rId2"/>
          <a:stretch/>
        </p:blipFill>
        <p:spPr>
          <a:xfrm>
            <a:off x="916560" y="1908000"/>
            <a:ext cx="1654560" cy="1584720"/>
          </a:xfrm>
          <a:prstGeom prst="rect">
            <a:avLst/>
          </a:prstGeom>
          <a:ln w="0">
            <a:noFill/>
          </a:ln>
        </p:spPr>
      </p:pic>
      <p:pic>
        <p:nvPicPr>
          <p:cNvPr id="155" name="object 5"/>
          <p:cNvPicPr/>
          <p:nvPr/>
        </p:nvPicPr>
        <p:blipFill>
          <a:blip r:embed="rId3"/>
          <a:stretch/>
        </p:blipFill>
        <p:spPr>
          <a:xfrm>
            <a:off x="7560000" y="0"/>
            <a:ext cx="7558560" cy="7558560"/>
          </a:xfrm>
          <a:prstGeom prst="rect">
            <a:avLst/>
          </a:prstGeom>
          <a:ln w="0">
            <a:noFill/>
          </a:ln>
        </p:spPr>
      </p:pic>
      <p:sp>
        <p:nvSpPr>
          <p:cNvPr id="156" name="object 6"/>
          <p:cNvSpPr/>
          <p:nvPr/>
        </p:nvSpPr>
        <p:spPr>
          <a:xfrm>
            <a:off x="12198600" y="180000"/>
            <a:ext cx="2920320" cy="62460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8480" rIns="0" bIns="0" anchor="t">
            <a:spAutoFit/>
          </a:bodyPr>
          <a:lstStyle/>
          <a:p>
            <a:pPr marL="965160" defTabSz="914400">
              <a:lnSpc>
                <a:spcPct val="100000"/>
              </a:lnSpc>
              <a:spcBef>
                <a:spcPts val="2035"/>
              </a:spcBef>
            </a:pPr>
            <a:r>
              <a:rPr lang="ru-RU" sz="2400" b="0" strike="noStrike" spc="60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object 7"/>
          <p:cNvSpPr/>
          <p:nvPr/>
        </p:nvSpPr>
        <p:spPr>
          <a:xfrm>
            <a:off x="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59992" y="0"/>
                </a:moveTo>
                <a:lnTo>
                  <a:pt x="0" y="0"/>
                </a:lnTo>
                <a:lnTo>
                  <a:pt x="0" y="32397"/>
                </a:lnTo>
                <a:lnTo>
                  <a:pt x="7559992" y="32397"/>
                </a:lnTo>
                <a:lnTo>
                  <a:pt x="7559992" y="0"/>
                </a:lnTo>
                <a:close/>
              </a:path>
            </a:pathLst>
          </a:custGeom>
          <a:solidFill>
            <a:srgbClr val="6B7CBC"/>
          </a:solidFill>
          <a:ln w="0">
            <a:solidFill>
              <a:srgbClr val="6B7CB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8" name="object 8"/>
          <p:cNvPicPr/>
          <p:nvPr/>
        </p:nvPicPr>
        <p:blipFill>
          <a:blip r:embed="rId4"/>
          <a:stretch/>
        </p:blipFill>
        <p:spPr>
          <a:xfrm>
            <a:off x="965520" y="5040000"/>
            <a:ext cx="1228320" cy="1587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0" name="object 3"/>
          <p:cNvGraphicFramePr/>
          <p:nvPr/>
        </p:nvGraphicFramePr>
        <p:xfrm>
          <a:off x="738000" y="1462320"/>
          <a:ext cx="6233040" cy="54770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24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Ванна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мытья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инвалидов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Сидячая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акриловая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ванна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боковым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открытием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проведения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гигиенических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па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циентов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нарушениями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опорно-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двигательного аппарата.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размещается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пустой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ванне,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предусмотрен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быстрый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налив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-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наполне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ние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2,5-3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минуты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(при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стандартном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сечении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напоре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системе).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Душевой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поддон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Поддон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душа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противоскользящим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покры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тием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комфортного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безопасного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использования.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минимальный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бортик,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поз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воляет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обустроить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доступную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среду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ванной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комнате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ограниченными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возможно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стями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здоровья.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1" name="object 4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2" name="object 5"/>
          <p:cNvPicPr/>
          <p:nvPr/>
        </p:nvPicPr>
        <p:blipFill>
          <a:blip r:embed="rId2"/>
          <a:stretch/>
        </p:blipFill>
        <p:spPr>
          <a:xfrm>
            <a:off x="1247760" y="2016000"/>
            <a:ext cx="2184480" cy="1787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63" name="object 6"/>
          <p:cNvGraphicFramePr/>
          <p:nvPr/>
        </p:nvGraphicFramePr>
        <p:xfrm>
          <a:off x="8136000" y="1462320"/>
          <a:ext cx="6233040" cy="58802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2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унитаза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откидными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упорами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Поручень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откидного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типа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нержавеющей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ста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аналогичного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материала.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Используется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дополнительная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опора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при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посещении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санитарных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комнат.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Устанавливается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стену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там,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где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нужна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опо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ра: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около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раковины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унитаза.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поднять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оставить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вертикальном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положении,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чтобы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освободить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пространство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помещении.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12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унитаза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стационарными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упорами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Поручень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стационарный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нержавеющей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стали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аналогичного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материала.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Используется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дополнительная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опора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при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посещении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санитарных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комнат.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Устанавливается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стену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около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раковины,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уни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таза,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там,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где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нужна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опора.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76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Зеркало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поворотное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Предназначено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установки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39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санузлах.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Зеркало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металлическом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каркасе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рукояткой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регулировки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наклона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людьми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ограниченными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возможностями.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4" name="object 7"/>
          <p:cNvPicPr/>
          <p:nvPr/>
        </p:nvPicPr>
        <p:blipFill>
          <a:blip r:embed="rId3"/>
          <a:stretch/>
        </p:blipFill>
        <p:spPr>
          <a:xfrm>
            <a:off x="8337600" y="5940000"/>
            <a:ext cx="1800000" cy="1080000"/>
          </a:xfrm>
          <a:prstGeom prst="rect">
            <a:avLst/>
          </a:prstGeom>
          <a:ln w="0">
            <a:noFill/>
          </a:ln>
        </p:spPr>
      </p:pic>
      <p:sp>
        <p:nvSpPr>
          <p:cNvPr id="165" name="object 8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971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6" name="object 9"/>
          <p:cNvPicPr/>
          <p:nvPr/>
        </p:nvPicPr>
        <p:blipFill>
          <a:blip r:embed="rId4"/>
          <a:stretch/>
        </p:blipFill>
        <p:spPr>
          <a:xfrm>
            <a:off x="8721360" y="2311920"/>
            <a:ext cx="1660680" cy="827640"/>
          </a:xfrm>
          <a:prstGeom prst="rect">
            <a:avLst/>
          </a:prstGeom>
          <a:ln w="0">
            <a:noFill/>
          </a:ln>
        </p:spPr>
      </p:pic>
      <p:pic>
        <p:nvPicPr>
          <p:cNvPr id="167" name="object 10"/>
          <p:cNvPicPr/>
          <p:nvPr/>
        </p:nvPicPr>
        <p:blipFill>
          <a:blip r:embed="rId5"/>
          <a:stretch/>
        </p:blipFill>
        <p:spPr>
          <a:xfrm>
            <a:off x="914040" y="4753800"/>
            <a:ext cx="2336760" cy="1666440"/>
          </a:xfrm>
          <a:prstGeom prst="rect">
            <a:avLst/>
          </a:prstGeom>
          <a:ln w="0">
            <a:noFill/>
          </a:ln>
        </p:spPr>
      </p:pic>
      <p:pic>
        <p:nvPicPr>
          <p:cNvPr id="168" name="object 11"/>
          <p:cNvPicPr/>
          <p:nvPr/>
        </p:nvPicPr>
        <p:blipFill>
          <a:blip r:embed="rId6"/>
          <a:stretch/>
        </p:blipFill>
        <p:spPr>
          <a:xfrm>
            <a:off x="8823600" y="4320000"/>
            <a:ext cx="1651680" cy="9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0" name="object 3"/>
          <p:cNvGraphicFramePr/>
          <p:nvPr/>
        </p:nvGraphicFramePr>
        <p:xfrm>
          <a:off x="738000" y="1462320"/>
          <a:ext cx="6233040" cy="555912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45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Душевая</a:t>
                      </a:r>
                      <a:r>
                        <a:rPr lang="ru-RU" sz="1200" b="1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Основное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назначение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—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это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принятие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в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вертикальном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положении.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Душевая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система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 тропическим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душем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смесителем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лей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ку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гибком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шланге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крупную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лейку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большим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количеством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форсунок.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Разделенный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таким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образом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поток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создает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эффект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плотного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тропического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дождя.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Мелкие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струи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массируют 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кожу,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расслабляют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мягко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бодрят.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Тропический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удобен,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быстро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омыть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всю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тела,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включая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волосы.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Лейка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гибком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шланге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удобна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точечного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ополаскивания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отдельных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частей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тела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правления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струи.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Смеситель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настенный локтевой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душевой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лейкой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Смеситель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настенный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локтевой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лейкой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душа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пользователей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нару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шениями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двигательной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функции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регулировать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напор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движе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ниями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рук,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требующими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четкой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координа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ции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движений.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Включение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происходит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без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прикосновения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ладони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ручке,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значительно снижает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риск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передачи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инфекций.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Настенного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типа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душа.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1" name="object 4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2" name="object 5"/>
          <p:cNvGraphicFramePr/>
          <p:nvPr/>
        </p:nvGraphicFramePr>
        <p:xfrm>
          <a:off x="8136000" y="1462320"/>
          <a:ext cx="6233040" cy="52606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18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Смеситель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локтевой специализированный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(с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длинной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ручкой)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Смеситель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локтевой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вателей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нарушениями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двигательной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функции руки.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регулировать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напор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движени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ями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рук,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требующими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четкой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координации движений.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Устанавливается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стандартный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смеситель,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например,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предыдущего.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9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Раковина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Подвесная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раковина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настенного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крепления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проведения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гигиенических</a:t>
                      </a:r>
                      <a:r>
                        <a:rPr lang="ru-RU" sz="1000" b="0" strike="noStrike" spc="4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</a:t>
                      </a:r>
                      <a:r>
                        <a:rPr lang="ru-RU" sz="1000" b="0" strike="noStrike" spc="40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людям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нарушением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опорно-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двигательного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аппарата.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Углубление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спереди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подъехать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ин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валидной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коляске,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дотянуться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ручки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смесителя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других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принадлежностей.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3" name="object 6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971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object 7"/>
          <p:cNvPicPr/>
          <p:nvPr/>
        </p:nvPicPr>
        <p:blipFill>
          <a:blip r:embed="rId2"/>
          <a:stretch/>
        </p:blipFill>
        <p:spPr>
          <a:xfrm>
            <a:off x="2559600" y="1781280"/>
            <a:ext cx="735840" cy="2151000"/>
          </a:xfrm>
          <a:prstGeom prst="rect">
            <a:avLst/>
          </a:prstGeom>
          <a:ln w="0">
            <a:noFill/>
          </a:ln>
        </p:spPr>
      </p:pic>
      <p:pic>
        <p:nvPicPr>
          <p:cNvPr id="175" name="object 8"/>
          <p:cNvPicPr/>
          <p:nvPr/>
        </p:nvPicPr>
        <p:blipFill>
          <a:blip r:embed="rId3"/>
          <a:stretch/>
        </p:blipFill>
        <p:spPr>
          <a:xfrm>
            <a:off x="1988640" y="4728960"/>
            <a:ext cx="1071000" cy="1869840"/>
          </a:xfrm>
          <a:prstGeom prst="rect">
            <a:avLst/>
          </a:prstGeom>
          <a:ln w="0">
            <a:noFill/>
          </a:ln>
        </p:spPr>
      </p:pic>
      <p:pic>
        <p:nvPicPr>
          <p:cNvPr id="176" name="object 9"/>
          <p:cNvPicPr/>
          <p:nvPr/>
        </p:nvPicPr>
        <p:blipFill>
          <a:blip r:embed="rId4"/>
          <a:stretch/>
        </p:blipFill>
        <p:spPr>
          <a:xfrm>
            <a:off x="8558280" y="5118840"/>
            <a:ext cx="2226960" cy="1359000"/>
          </a:xfrm>
          <a:prstGeom prst="rect">
            <a:avLst/>
          </a:prstGeom>
          <a:ln w="0">
            <a:noFill/>
          </a:ln>
        </p:spPr>
      </p:pic>
      <p:pic>
        <p:nvPicPr>
          <p:cNvPr id="177" name="object 10"/>
          <p:cNvPicPr/>
          <p:nvPr/>
        </p:nvPicPr>
        <p:blipFill>
          <a:blip r:embed="rId5"/>
          <a:stretch/>
        </p:blipFill>
        <p:spPr>
          <a:xfrm>
            <a:off x="8843760" y="2593800"/>
            <a:ext cx="1261800" cy="1175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9" name="object 3"/>
          <p:cNvGraphicFramePr/>
          <p:nvPr/>
        </p:nvGraphicFramePr>
        <p:xfrm>
          <a:off x="738000" y="1462320"/>
          <a:ext cx="6233040" cy="58338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01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Стульчик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душа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Стульчик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душа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нержавеющей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стали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39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принятия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водных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людьми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нарушенными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функциями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опорно-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двигатель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аппарата.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Существенно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экономит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место: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сиденье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можно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поднимать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стене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использования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фик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сировать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этом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положении.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Выдерживает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вес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120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кг.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Сидение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ванны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облегчения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ухода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инвалидами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больными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при 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мытье.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Изготовлено из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пластика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аналога.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200000"/>
                        </a:lnSpc>
                      </a:pP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ручку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удержания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переноски.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Выдерживает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вес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120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кг.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73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Ступенька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ванны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поручнем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помогает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попасть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чашу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ван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ны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людям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ограничением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движении.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Оборудовано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ручкой-поручнем.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Ступени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скользящей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поверхностью.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Ножки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снабжены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скользящими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накладками,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повреждающими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напольное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покрытие.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Оптимальный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вариант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людей,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ослабленных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болезнью,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проходящих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реабилитационный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пе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риод,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тех,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кому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требуется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дополни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тельная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опора.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0" name="object 4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1" name="object 5"/>
          <p:cNvPicPr/>
          <p:nvPr/>
        </p:nvPicPr>
        <p:blipFill>
          <a:blip r:embed="rId2"/>
          <a:stretch/>
        </p:blipFill>
        <p:spPr>
          <a:xfrm>
            <a:off x="1627560" y="1942560"/>
            <a:ext cx="1015560" cy="1012320"/>
          </a:xfrm>
          <a:prstGeom prst="rect">
            <a:avLst/>
          </a:prstGeom>
          <a:ln w="0">
            <a:noFill/>
          </a:ln>
        </p:spPr>
      </p:pic>
      <p:pic>
        <p:nvPicPr>
          <p:cNvPr id="182" name="object 6"/>
          <p:cNvPicPr/>
          <p:nvPr/>
        </p:nvPicPr>
        <p:blipFill>
          <a:blip r:embed="rId3"/>
          <a:stretch/>
        </p:blipFill>
        <p:spPr>
          <a:xfrm>
            <a:off x="1268280" y="3648600"/>
            <a:ext cx="1892160" cy="10000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83" name="object 7"/>
          <p:cNvGraphicFramePr/>
          <p:nvPr/>
        </p:nvGraphicFramePr>
        <p:xfrm>
          <a:off x="8136000" y="1462320"/>
          <a:ext cx="6233040" cy="54842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0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Противоскользящий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мат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ванны/душа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защиты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случайного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паде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принятия водных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счет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противоскользящего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покрытия.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37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Противоскользящая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лента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4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обеспечения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противоскольжения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санитарных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комнатах.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Устойчива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влаге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температуре,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может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быть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наклеена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на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дно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ванны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на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санузла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защиты от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скольжения.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" name="object 8"/>
          <p:cNvPicPr/>
          <p:nvPr/>
        </p:nvPicPr>
        <p:blipFill>
          <a:blip r:embed="rId4"/>
          <a:stretch/>
        </p:blipFill>
        <p:spPr>
          <a:xfrm>
            <a:off x="1783080" y="5318280"/>
            <a:ext cx="880200" cy="1508760"/>
          </a:xfrm>
          <a:prstGeom prst="rect">
            <a:avLst/>
          </a:prstGeom>
          <a:ln w="0">
            <a:noFill/>
          </a:ln>
        </p:spPr>
      </p:pic>
      <p:sp>
        <p:nvSpPr>
          <p:cNvPr id="185" name="object 9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971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6" name="object 10"/>
          <p:cNvPicPr/>
          <p:nvPr/>
        </p:nvPicPr>
        <p:blipFill>
          <a:blip r:embed="rId5"/>
          <a:stretch/>
        </p:blipFill>
        <p:spPr>
          <a:xfrm>
            <a:off x="8353080" y="2220480"/>
            <a:ext cx="2539800" cy="1126080"/>
          </a:xfrm>
          <a:prstGeom prst="rect">
            <a:avLst/>
          </a:prstGeom>
          <a:ln w="0">
            <a:noFill/>
          </a:ln>
        </p:spPr>
      </p:pic>
      <p:pic>
        <p:nvPicPr>
          <p:cNvPr id="187" name="object 11"/>
          <p:cNvPicPr/>
          <p:nvPr/>
        </p:nvPicPr>
        <p:blipFill>
          <a:blip r:embed="rId6"/>
          <a:stretch/>
        </p:blipFill>
        <p:spPr>
          <a:xfrm>
            <a:off x="8334000" y="4579200"/>
            <a:ext cx="1986480" cy="1323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89" name="object 3"/>
          <p:cNvGraphicFramePr/>
          <p:nvPr/>
        </p:nvGraphicFramePr>
        <p:xfrm>
          <a:off x="738000" y="1462320"/>
          <a:ext cx="6233040" cy="617652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73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Насадка</a:t>
                      </a:r>
                      <a:r>
                        <a:rPr lang="ru-RU" sz="1200" b="1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200" b="1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унитаз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Насадка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приподнять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место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си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дения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унитазе,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существенно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разгружает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поясницу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бедра.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Используется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ослабленным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организ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мом,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период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реабилитации.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Съемная,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фиксируется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унитазе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любой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формы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креплений.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Выполнена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пластика,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который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впитывает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запахи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легко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моется.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Насадка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оборудована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съемными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алюминиевы- 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ми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подлокотниками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мягкими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накладками.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4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Надувная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ванна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мытья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головы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Это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практичный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функциональный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набор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мытья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головы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лежачими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больными.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Набор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включает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надувную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ванну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разъемом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фиксации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шеи,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защитный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фартук,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подстилку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защиты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брызг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емкость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удоб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ной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лейкой,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комфортно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ваться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ванной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любом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месте.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Ванна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оснащена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специальным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отверстием-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сливом,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быстро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освободить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емкость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воды.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74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Щетка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держателями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мытья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проведения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гигиенических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процедур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людям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нарушением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опорно-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двигательного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аппарата.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Противоскользящая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эргономичная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ручка.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впитывает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воду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быстро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высыхает.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Изготовлена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ударопрочного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термопластика,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полипропилена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термопластичной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резины.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0" name="object 4"/>
          <p:cNvPicPr/>
          <p:nvPr/>
        </p:nvPicPr>
        <p:blipFill>
          <a:blip r:embed="rId2"/>
          <a:stretch/>
        </p:blipFill>
        <p:spPr>
          <a:xfrm>
            <a:off x="1032120" y="3970800"/>
            <a:ext cx="1550520" cy="1258560"/>
          </a:xfrm>
          <a:prstGeom prst="rect">
            <a:avLst/>
          </a:prstGeom>
          <a:ln w="0">
            <a:noFill/>
          </a:ln>
        </p:spPr>
      </p:pic>
      <p:sp>
        <p:nvSpPr>
          <p:cNvPr id="191" name="object 5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2" name="object 6"/>
          <p:cNvPicPr/>
          <p:nvPr/>
        </p:nvPicPr>
        <p:blipFill>
          <a:blip r:embed="rId3"/>
          <a:stretch/>
        </p:blipFill>
        <p:spPr>
          <a:xfrm>
            <a:off x="1173600" y="6480000"/>
            <a:ext cx="1304640" cy="720000"/>
          </a:xfrm>
          <a:prstGeom prst="rect">
            <a:avLst/>
          </a:prstGeom>
          <a:ln w="0">
            <a:noFill/>
          </a:ln>
        </p:spPr>
      </p:pic>
      <p:pic>
        <p:nvPicPr>
          <p:cNvPr id="193" name="object 7"/>
          <p:cNvPicPr/>
          <p:nvPr/>
        </p:nvPicPr>
        <p:blipFill>
          <a:blip r:embed="rId4"/>
          <a:stretch/>
        </p:blipFill>
        <p:spPr>
          <a:xfrm>
            <a:off x="1167120" y="2088720"/>
            <a:ext cx="1648080" cy="12085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94" name="object 8"/>
          <p:cNvGraphicFramePr/>
          <p:nvPr/>
        </p:nvGraphicFramePr>
        <p:xfrm>
          <a:off x="8136000" y="1462320"/>
          <a:ext cx="6233040" cy="55072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01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Расческа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волос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длинной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ручкой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требует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значительных усилий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эффектив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ного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использования.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Обладает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хорошей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дося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гаемостью.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Длинная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эргономичной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формы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проти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воскользящей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поверхностью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расче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сывать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волосы,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поднимая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руку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головой,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важно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людей,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имеющих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травмы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рук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и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плеч.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66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Захват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тюбика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зубной</a:t>
                      </a: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пасты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 должно позволять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людям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наруше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нием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функций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верхних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конечностей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пользовать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ся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тюбиком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зубной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пасты/кремами.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Оборудовано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полимерными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присосками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предотвращения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скольжения,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винтом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вы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давливания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пасты.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0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Умывальник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передвижной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Практичный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умывальник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инвалидами,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лежачими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маломобильными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передвижной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конструкции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нержавеющей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стали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размещены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пластиковый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бачок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20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краном,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нержавеющая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мойка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вертикальным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отводом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емкость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сбора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работанной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воды.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5" name="object 9"/>
          <p:cNvSpPr/>
          <p:nvPr/>
        </p:nvSpPr>
        <p:spPr>
          <a:xfrm>
            <a:off x="12474000" y="648000"/>
            <a:ext cx="264456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8971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6" name="object 10"/>
          <p:cNvPicPr/>
          <p:nvPr/>
        </p:nvPicPr>
        <p:blipFill>
          <a:blip r:embed="rId5"/>
          <a:stretch/>
        </p:blipFill>
        <p:spPr>
          <a:xfrm>
            <a:off x="9171720" y="2030400"/>
            <a:ext cx="1551600" cy="976680"/>
          </a:xfrm>
          <a:prstGeom prst="rect">
            <a:avLst/>
          </a:prstGeom>
          <a:ln w="0">
            <a:noFill/>
          </a:ln>
        </p:spPr>
      </p:pic>
      <p:pic>
        <p:nvPicPr>
          <p:cNvPr id="197" name="object 11"/>
          <p:cNvPicPr/>
          <p:nvPr/>
        </p:nvPicPr>
        <p:blipFill>
          <a:blip r:embed="rId6"/>
          <a:stretch/>
        </p:blipFill>
        <p:spPr>
          <a:xfrm>
            <a:off x="9919080" y="3600000"/>
            <a:ext cx="786960" cy="954720"/>
          </a:xfrm>
          <a:prstGeom prst="rect">
            <a:avLst/>
          </a:prstGeom>
          <a:ln w="0">
            <a:noFill/>
          </a:ln>
        </p:spPr>
      </p:pic>
      <p:pic>
        <p:nvPicPr>
          <p:cNvPr id="198" name="object 12"/>
          <p:cNvPicPr/>
          <p:nvPr/>
        </p:nvPicPr>
        <p:blipFill>
          <a:blip r:embed="rId7"/>
          <a:stretch/>
        </p:blipFill>
        <p:spPr>
          <a:xfrm>
            <a:off x="9783000" y="4716000"/>
            <a:ext cx="1025640" cy="2009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bject 2"/>
          <p:cNvSpPr/>
          <p:nvPr/>
        </p:nvSpPr>
        <p:spPr>
          <a:xfrm>
            <a:off x="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60005" y="0"/>
                </a:move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7560005" y="0"/>
                </a:lnTo>
                <a:close/>
              </a:path>
            </a:pathLst>
          </a:cu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0" name="object 3"/>
          <p:cNvGraphicFramePr/>
          <p:nvPr/>
        </p:nvGraphicFramePr>
        <p:xfrm>
          <a:off x="738000" y="1462320"/>
          <a:ext cx="6233040" cy="60912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Подставное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кресло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оснащено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съемным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судном.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Используется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домашних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условиях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отправ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ления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больным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естественных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потребностей.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кидывающиеся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поручни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обеспечивают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допол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нительное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удобство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пересадке.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Телескопические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втулки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ножках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позволяют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регулировать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высоту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кресла,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которая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будет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оп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тимальна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Противоскользящие</a:t>
                      </a:r>
                      <a:r>
                        <a:rPr lang="ru-RU" sz="1000" b="0" strike="noStrike" spc="4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насадки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придают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креслу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устойчивость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защищают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напольное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покрытие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царапин.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Прочный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стальной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каркас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оснащен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пластиковыми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накладками.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сложенном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состоянии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кресло-туалет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мает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много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места.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Сиденье,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ведро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крышка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изготовлены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гиги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енического пластика, не впитывают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грязь,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легко моются.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73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Биотуалет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Биотуалет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рассчитан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ме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стах,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где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отсутствует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канализации.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Биотуалет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состоит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двух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соединенных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между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собой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отделений.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верхнее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отделение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залива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ется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обычная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вода,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которая необходима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смы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ва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отходов.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Отделение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оборудовано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механиче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ской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помпой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смыва,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сидением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крышкой.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Нижнее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отделение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–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это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бак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сбора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отходов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жизнедеятельности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человека,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он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снабжен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кла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паном,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предотвращающим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распространение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неприятного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запаха.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6B7CBC"/>
                      </a:solidFill>
                      <a:prstDash val="solid"/>
                    </a:lnL>
                    <a:lnR w="12240">
                      <a:solidFill>
                        <a:srgbClr val="6B7CBC"/>
                      </a:solidFill>
                      <a:prstDash val="solid"/>
                    </a:lnR>
                    <a:lnT w="12240">
                      <a:solidFill>
                        <a:srgbClr val="6B7CBC"/>
                      </a:solidFill>
                      <a:prstDash val="solid"/>
                    </a:lnT>
                    <a:lnB w="12240">
                      <a:solidFill>
                        <a:srgbClr val="6B7CB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1" name="object 4"/>
          <p:cNvSpPr/>
          <p:nvPr/>
        </p:nvSpPr>
        <p:spPr>
          <a:xfrm>
            <a:off x="0" y="648000"/>
            <a:ext cx="2746080" cy="346320"/>
          </a:xfrm>
          <a:prstGeom prst="rect">
            <a:avLst/>
          </a:prstGeom>
          <a:solidFill>
            <a:srgbClr val="6B7C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1640" rIns="0" bIns="0" anchor="t">
            <a:spAutoFit/>
          </a:bodyPr>
          <a:lstStyle/>
          <a:p>
            <a:pPr marL="720720" defTabSz="914400">
              <a:lnSpc>
                <a:spcPct val="100000"/>
              </a:lnSpc>
              <a:spcBef>
                <a:spcPts val="564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САНУЗЕЛ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2" name="object 5"/>
          <p:cNvPicPr/>
          <p:nvPr/>
        </p:nvPicPr>
        <p:blipFill>
          <a:blip r:embed="rId2"/>
          <a:stretch/>
        </p:blipFill>
        <p:spPr>
          <a:xfrm>
            <a:off x="1260000" y="1996560"/>
            <a:ext cx="1658880" cy="2684880"/>
          </a:xfrm>
          <a:prstGeom prst="rect">
            <a:avLst/>
          </a:prstGeom>
          <a:ln w="0">
            <a:noFill/>
          </a:ln>
        </p:spPr>
      </p:pic>
      <p:pic>
        <p:nvPicPr>
          <p:cNvPr id="203" name="object 6"/>
          <p:cNvPicPr/>
          <p:nvPr/>
        </p:nvPicPr>
        <p:blipFill>
          <a:blip r:embed="rId3"/>
          <a:stretch/>
        </p:blipFill>
        <p:spPr>
          <a:xfrm>
            <a:off x="7560000" y="0"/>
            <a:ext cx="7558560" cy="7558560"/>
          </a:xfrm>
          <a:prstGeom prst="rect">
            <a:avLst/>
          </a:prstGeom>
          <a:ln w="0">
            <a:noFill/>
          </a:ln>
        </p:spPr>
      </p:pic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10080000" y="648000"/>
            <a:ext cx="5038920" cy="1152000"/>
          </a:xfrm>
          <a:prstGeom prst="rect">
            <a:avLst/>
          </a:prstGeom>
          <a:solidFill>
            <a:srgbClr val="5C9AD3"/>
          </a:solidFill>
          <a:ln w="0">
            <a:noFill/>
          </a:ln>
        </p:spPr>
        <p:txBody>
          <a:bodyPr lIns="0" tIns="343440" rIns="0" bIns="0" anchor="t">
            <a:noAutofit/>
          </a:bodyPr>
          <a:lstStyle/>
          <a:p>
            <a:pPr marL="513000" indent="88200" defTabSz="914400">
              <a:lnSpc>
                <a:spcPct val="100000"/>
              </a:lnSpc>
              <a:spcBef>
                <a:spcPts val="2704"/>
              </a:spcBef>
              <a:buNone/>
              <a:tabLst>
                <a:tab pos="0" algn="l"/>
              </a:tabLst>
            </a:pPr>
            <a:r>
              <a:rPr lang="ru-RU" sz="2400" b="0" strike="noStrike" spc="-12">
                <a:solidFill>
                  <a:schemeClr val="lt1"/>
                </a:solidFill>
                <a:latin typeface="Trebuchet MS"/>
              </a:rPr>
              <a:t>Бытовые</a:t>
            </a:r>
            <a:r>
              <a:rPr lang="ru-RU" sz="2400" b="0" strike="noStrike" spc="-12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43">
                <a:solidFill>
                  <a:schemeClr val="lt1"/>
                </a:solidFill>
                <a:latin typeface="Trebuchet MS"/>
              </a:rPr>
              <a:t>приборы </a:t>
            </a:r>
            <a:r>
              <a:rPr lang="ru-RU" sz="2400" b="0" strike="noStrike" spc="-1">
                <a:solidFill>
                  <a:schemeClr val="lt1"/>
                </a:solidFill>
                <a:latin typeface="Trebuchet MS"/>
              </a:rPr>
              <a:t>и</a:t>
            </a:r>
            <a:r>
              <a:rPr lang="ru-RU" sz="2400" b="0" strike="noStrike" spc="-171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24">
                <a:solidFill>
                  <a:schemeClr val="lt1"/>
                </a:solidFill>
                <a:latin typeface="Trebuchet MS"/>
              </a:rPr>
              <a:t>приспособления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5" name="object 8"/>
          <p:cNvPicPr/>
          <p:nvPr/>
        </p:nvPicPr>
        <p:blipFill>
          <a:blip r:embed="rId4"/>
          <a:stretch/>
        </p:blipFill>
        <p:spPr>
          <a:xfrm>
            <a:off x="1216080" y="5760000"/>
            <a:ext cx="1303920" cy="1316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5C9AD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object 3"/>
          <p:cNvSpPr/>
          <p:nvPr/>
        </p:nvSpPr>
        <p:spPr>
          <a:xfrm>
            <a:off x="0" y="648000"/>
            <a:ext cx="5362920" cy="653400"/>
          </a:xfrm>
          <a:prstGeom prst="rect">
            <a:avLst/>
          </a:prstGeom>
          <a:solidFill>
            <a:srgbClr val="5C9AD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3200" rIns="0" bIns="0" anchor="t">
            <a:spAutoFit/>
          </a:bodyPr>
          <a:lstStyle/>
          <a:p>
            <a:pPr marL="504360" algn="ctr" defTabSz="914400">
              <a:lnSpc>
                <a:spcPct val="100000"/>
              </a:lnSpc>
              <a:spcBef>
                <a:spcPts val="340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Trebuchet MS"/>
              </a:rPr>
              <a:t>Бытовые</a:t>
            </a:r>
            <a:r>
              <a:rPr lang="ru-RU" sz="2000" b="0" strike="noStrike" spc="-120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2000" b="0" strike="noStrike" spc="43">
                <a:solidFill>
                  <a:srgbClr val="FFFFFF"/>
                </a:solidFill>
                <a:latin typeface="Trebuchet MS"/>
              </a:rPr>
              <a:t>приборы</a:t>
            </a:r>
            <a:r>
              <a:rPr lang="ru-RU" sz="2000" b="0" strike="noStrike" spc="-114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2000" b="0" strike="noStrike" spc="-114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2000" b="0" strike="noStrike" spc="-12">
                <a:solidFill>
                  <a:srgbClr val="FFFFFF"/>
                </a:solidFill>
                <a:latin typeface="Trebuchet MS"/>
              </a:rPr>
              <a:t>приспособления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8" name="object 4"/>
          <p:cNvGraphicFramePr/>
          <p:nvPr/>
        </p:nvGraphicFramePr>
        <p:xfrm>
          <a:off x="738000" y="1462320"/>
          <a:ext cx="6233040" cy="47160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6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Термометр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бесконтактный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инфракрасный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Удобный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точный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способ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определения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темпе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ратуры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тела.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Термометр</a:t>
                      </a:r>
                      <a:r>
                        <a:rPr lang="ru-RU" sz="1000" b="0" strike="noStrike" spc="-1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-1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жно</a:t>
                      </a:r>
                      <a:r>
                        <a:rPr lang="ru-RU" sz="1000" b="0" strike="noStrike" spc="-1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</a:t>
                      </a:r>
                      <a:r>
                        <a:rPr lang="ru-RU" sz="1000" b="0" strike="noStrike" spc="-1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опре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деления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температуры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различных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поверхностей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предметов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(например,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ванночке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тарелке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едой).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Показания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температуры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отображаются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жидкокристаллическом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дисплее.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Питание от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батареек.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95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Таблетница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Пластиковый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контейнер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семью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отделениями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крышками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 компактного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упорядоченного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хранения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лекарственных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средств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витаминов.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Надписи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указанием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дней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недели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выполнены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крупным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русским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шрифтом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шрифтом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9" name="object 5"/>
          <p:cNvPicPr/>
          <p:nvPr/>
        </p:nvPicPr>
        <p:blipFill>
          <a:blip r:embed="rId2"/>
          <a:stretch/>
        </p:blipFill>
        <p:spPr>
          <a:xfrm>
            <a:off x="1262880" y="4560840"/>
            <a:ext cx="1897200" cy="1262520"/>
          </a:xfrm>
          <a:prstGeom prst="rect">
            <a:avLst/>
          </a:prstGeom>
          <a:ln w="0">
            <a:noFill/>
          </a:ln>
        </p:spPr>
      </p:pic>
      <p:pic>
        <p:nvPicPr>
          <p:cNvPr id="210" name="object 6"/>
          <p:cNvPicPr/>
          <p:nvPr/>
        </p:nvPicPr>
        <p:blipFill>
          <a:blip r:embed="rId3"/>
          <a:stretch/>
        </p:blipFill>
        <p:spPr>
          <a:xfrm>
            <a:off x="2225880" y="2079000"/>
            <a:ext cx="826560" cy="1560240"/>
          </a:xfrm>
          <a:prstGeom prst="rect">
            <a:avLst/>
          </a:prstGeom>
          <a:ln w="0">
            <a:noFill/>
          </a:ln>
        </p:spPr>
      </p:pic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9756000" y="360000"/>
            <a:ext cx="5362920" cy="900000"/>
          </a:xfrm>
          <a:prstGeom prst="rect">
            <a:avLst/>
          </a:prstGeom>
          <a:solidFill>
            <a:srgbClr val="5C9AD3"/>
          </a:solidFill>
          <a:ln w="0">
            <a:noFill/>
          </a:ln>
        </p:spPr>
        <p:txBody>
          <a:bodyPr lIns="0" tIns="28080" rIns="0" bIns="0" anchor="t">
            <a:noAutofit/>
          </a:bodyPr>
          <a:lstStyle/>
          <a:p>
            <a:pPr marL="196920" indent="0" defTabSz="914400">
              <a:lnSpc>
                <a:spcPct val="100000"/>
              </a:lnSpc>
              <a:spcBef>
                <a:spcPts val="221"/>
              </a:spcBef>
              <a:buNone/>
              <a:tabLst>
                <a:tab pos="0" algn="l"/>
              </a:tabLst>
            </a:pPr>
            <a:r>
              <a:rPr lang="ru-RU" sz="2000" b="0" strike="noStrike" spc="-12">
                <a:solidFill>
                  <a:schemeClr val="lt1"/>
                </a:solidFill>
                <a:latin typeface="Trebuchet MS"/>
              </a:rPr>
              <a:t>Бытовые</a:t>
            </a:r>
            <a:r>
              <a:rPr lang="ru-RU" sz="2000" b="0" strike="noStrike" spc="-12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000" b="0" strike="noStrike" spc="43">
                <a:solidFill>
                  <a:schemeClr val="lt1"/>
                </a:solidFill>
                <a:latin typeface="Trebuchet MS"/>
              </a:rPr>
              <a:t>приборы</a:t>
            </a:r>
            <a:r>
              <a:rPr lang="ru-RU" sz="2000" b="0" strike="noStrike" spc="-114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000" b="0" strike="noStrike" spc="-1">
                <a:solidFill>
                  <a:schemeClr val="lt1"/>
                </a:solidFill>
                <a:latin typeface="Trebuchet MS"/>
              </a:rPr>
              <a:t>и</a:t>
            </a:r>
            <a:r>
              <a:rPr lang="ru-RU" sz="2000" b="0" strike="noStrike" spc="-114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000" b="0" strike="noStrike" spc="-12">
                <a:solidFill>
                  <a:schemeClr val="lt1"/>
                </a:solidFill>
                <a:latin typeface="Trebuchet MS"/>
              </a:rPr>
              <a:t>приспособления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12" name="object 8"/>
          <p:cNvGraphicFramePr/>
          <p:nvPr/>
        </p:nvGraphicFramePr>
        <p:xfrm>
          <a:off x="8136000" y="1462320"/>
          <a:ext cx="6233040" cy="471816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32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Робот-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пылесос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Роботы-пылесосы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созданы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автономного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подметания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мытья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полов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участия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Выполняют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сухую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влажную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уборку: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собирают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мелкий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мусор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(крошки,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песок,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шерсть),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всасы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вают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пыль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гладких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ворсистых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поверхно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стях,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протирают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пол.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Сухой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мусор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собирается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контейнер.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5320">
                <a:tc>
                  <a:txBody>
                    <a:bodyPr/>
                    <a:lstStyle/>
                    <a:p>
                      <a:pPr marL="179640" algn="just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Щетка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80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сухой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чистки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ковров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200" b="1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гладкого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пола</a:t>
                      </a: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контейнером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мусора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механической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чистки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ков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ров и гладкого пола в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помещении.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Эффективно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справляется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пылью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мелким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му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сором.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Подходит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ковров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длинным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корот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ким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ворсом.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Регулируемая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длина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ручки.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механизм,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собирающий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мусор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вну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тренний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контейнер.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C9AD3"/>
                      </a:solidFill>
                      <a:prstDash val="solid"/>
                    </a:lnL>
                    <a:lnR w="12240">
                      <a:solidFill>
                        <a:srgbClr val="5C9AD3"/>
                      </a:solidFill>
                      <a:prstDash val="solid"/>
                    </a:lnR>
                    <a:lnT w="12240">
                      <a:solidFill>
                        <a:srgbClr val="5C9AD3"/>
                      </a:solidFill>
                      <a:prstDash val="solid"/>
                    </a:lnT>
                    <a:lnB w="12240">
                      <a:solidFill>
                        <a:srgbClr val="5C9AD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3" name="object 9"/>
          <p:cNvPicPr/>
          <p:nvPr/>
        </p:nvPicPr>
        <p:blipFill>
          <a:blip r:embed="rId4"/>
          <a:stretch/>
        </p:blipFill>
        <p:spPr>
          <a:xfrm>
            <a:off x="8352000" y="2311200"/>
            <a:ext cx="2149200" cy="985680"/>
          </a:xfrm>
          <a:prstGeom prst="rect">
            <a:avLst/>
          </a:prstGeom>
          <a:ln w="0">
            <a:noFill/>
          </a:ln>
        </p:spPr>
      </p:pic>
      <p:pic>
        <p:nvPicPr>
          <p:cNvPr id="214" name="object 10"/>
          <p:cNvPicPr/>
          <p:nvPr/>
        </p:nvPicPr>
        <p:blipFill>
          <a:blip r:embed="rId5"/>
          <a:stretch/>
        </p:blipFill>
        <p:spPr>
          <a:xfrm>
            <a:off x="9391320" y="4543200"/>
            <a:ext cx="1263240" cy="1528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object 2"/>
          <p:cNvSpPr/>
          <p:nvPr/>
        </p:nvSpPr>
        <p:spPr>
          <a:xfrm>
            <a:off x="756000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59967" y="0"/>
                </a:moveTo>
                <a:lnTo>
                  <a:pt x="0" y="0"/>
                </a:lnTo>
                <a:lnTo>
                  <a:pt x="0" y="32397"/>
                </a:lnTo>
                <a:lnTo>
                  <a:pt x="7559967" y="32397"/>
                </a:lnTo>
                <a:lnTo>
                  <a:pt x="7559967" y="0"/>
                </a:lnTo>
                <a:close/>
              </a:path>
            </a:pathLst>
          </a:cu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16" name="object 3"/>
          <p:cNvGraphicFramePr/>
          <p:nvPr/>
        </p:nvGraphicFramePr>
        <p:xfrm>
          <a:off x="8136000" y="1462320"/>
          <a:ext cx="6233040" cy="51840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112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Беспроводной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хаб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предназначено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передачи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сигналов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элементов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умного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дома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смартфон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установленным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мобильным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при-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ложением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через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сеть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Интернет,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радиоинтерфейсы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Wi-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Fi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Bluetooth.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Мобильное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Мобильное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специально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разрабо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тано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протестировано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участием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валидностью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удаленного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управления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системой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умного</a:t>
                      </a:r>
                      <a:r>
                        <a:rPr lang="ru-RU" sz="1000" b="0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дома.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добавлять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систему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устройства,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страивать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расписания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сценарии,</a:t>
                      </a:r>
                      <a:r>
                        <a:rPr lang="ru-RU" sz="1000" b="0" strike="noStrike" spc="47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получать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информацию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событиях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доме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управлять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устройствами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умного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дома,</a:t>
                      </a:r>
                      <a:r>
                        <a:rPr lang="ru-RU" sz="1000" b="0" strike="noStrike" spc="3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находясь</a:t>
                      </a:r>
                      <a:r>
                        <a:rPr lang="ru-RU" sz="1000" b="0" strike="noStrike" spc="3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далеко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него.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7" name="object 4"/>
          <p:cNvPicPr/>
          <p:nvPr/>
        </p:nvPicPr>
        <p:blipFill>
          <a:blip r:embed="rId2"/>
          <a:stretch/>
        </p:blipFill>
        <p:spPr>
          <a:xfrm>
            <a:off x="176400" y="1643400"/>
            <a:ext cx="7022880" cy="5659560"/>
          </a:xfrm>
          <a:prstGeom prst="rect">
            <a:avLst/>
          </a:prstGeom>
          <a:ln w="0">
            <a:noFill/>
          </a:ln>
        </p:spPr>
      </p:pic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0" y="540000"/>
            <a:ext cx="6982920" cy="72000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txBody>
          <a:bodyPr lIns="0" tIns="122400" rIns="0" bIns="0" anchor="t">
            <a:noAutofit/>
          </a:bodyPr>
          <a:lstStyle/>
          <a:p>
            <a:pPr marL="738000" indent="0" defTabSz="914400">
              <a:lnSpc>
                <a:spcPct val="100000"/>
              </a:lnSpc>
              <a:spcBef>
                <a:spcPts val="964"/>
              </a:spcBef>
              <a:buNone/>
              <a:tabLst>
                <a:tab pos="0" algn="l"/>
              </a:tabLst>
            </a:pPr>
            <a:r>
              <a:rPr lang="ru-RU" sz="2400" b="0" strike="noStrike" spc="75">
                <a:solidFill>
                  <a:schemeClr val="lt1"/>
                </a:solidFill>
                <a:latin typeface="Trebuchet MS"/>
              </a:rPr>
              <a:t>Система</a:t>
            </a:r>
            <a:r>
              <a:rPr lang="ru-RU" sz="2400" b="0" strike="noStrike" spc="-14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-1">
                <a:solidFill>
                  <a:schemeClr val="lt1"/>
                </a:solidFill>
                <a:latin typeface="Trebuchet MS"/>
              </a:rPr>
              <a:t>Умного</a:t>
            </a:r>
            <a:r>
              <a:rPr lang="ru-RU" sz="2400" b="0" strike="noStrike" spc="-14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35">
                <a:solidFill>
                  <a:schemeClr val="lt1"/>
                </a:solidFill>
                <a:latin typeface="Trebuchet MS"/>
              </a:rPr>
              <a:t>дома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object 6"/>
          <p:cNvSpPr/>
          <p:nvPr/>
        </p:nvSpPr>
        <p:spPr>
          <a:xfrm>
            <a:off x="10163880" y="648000"/>
            <a:ext cx="4954680" cy="31860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3920" rIns="0" bIns="0" anchor="t">
            <a:spAutoFit/>
          </a:bodyPr>
          <a:lstStyle/>
          <a:p>
            <a:pPr marL="1844640" defTabSz="914400">
              <a:lnSpc>
                <a:spcPct val="100000"/>
              </a:lnSpc>
              <a:spcBef>
                <a:spcPts val="346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0" name="object 7"/>
          <p:cNvPicPr/>
          <p:nvPr/>
        </p:nvPicPr>
        <p:blipFill>
          <a:blip r:embed="rId3"/>
          <a:stretch/>
        </p:blipFill>
        <p:spPr>
          <a:xfrm>
            <a:off x="8570520" y="2413440"/>
            <a:ext cx="1702080" cy="783720"/>
          </a:xfrm>
          <a:prstGeom prst="rect">
            <a:avLst/>
          </a:prstGeom>
          <a:ln w="0">
            <a:noFill/>
          </a:ln>
        </p:spPr>
      </p:pic>
      <p:pic>
        <p:nvPicPr>
          <p:cNvPr id="221" name="object 8"/>
          <p:cNvPicPr/>
          <p:nvPr/>
        </p:nvPicPr>
        <p:blipFill>
          <a:blip r:embed="rId4"/>
          <a:stretch/>
        </p:blipFill>
        <p:spPr>
          <a:xfrm>
            <a:off x="8334000" y="4282560"/>
            <a:ext cx="2016720" cy="1942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object 2"/>
          <p:cNvSpPr/>
          <p:nvPr/>
        </p:nvSpPr>
        <p:spPr>
          <a:xfrm>
            <a:off x="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60005" y="0"/>
                </a:move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7560005" y="0"/>
                </a:lnTo>
                <a:close/>
              </a:path>
            </a:pathLst>
          </a:cu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object 3"/>
          <p:cNvSpPr/>
          <p:nvPr/>
        </p:nvSpPr>
        <p:spPr>
          <a:xfrm>
            <a:off x="0" y="648000"/>
            <a:ext cx="4957200" cy="33696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2280" rIns="0" bIns="0" anchor="t">
            <a:spAutoFit/>
          </a:bodyPr>
          <a:lstStyle/>
          <a:p>
            <a:pPr marL="738000" defTabSz="914400">
              <a:lnSpc>
                <a:spcPct val="100000"/>
              </a:lnSpc>
              <a:spcBef>
                <a:spcPts val="490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24" name="object 4"/>
          <p:cNvGraphicFramePr/>
          <p:nvPr/>
        </p:nvGraphicFramePr>
        <p:xfrm>
          <a:off x="738000" y="1462320"/>
          <a:ext cx="6233040" cy="52444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90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Смартфон/планшет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мобильным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приложением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дистанционного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датчиками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исполнительными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умного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дома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предустанов-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ленного</a:t>
                      </a:r>
                      <a:r>
                        <a:rPr lang="ru-RU" sz="1000" b="0" strike="noStrike" spc="4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нем</a:t>
                      </a:r>
                      <a:r>
                        <a:rPr lang="ru-RU" sz="1000" b="0" strike="noStrike" spc="4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программного</a:t>
                      </a:r>
                      <a:r>
                        <a:rPr lang="ru-RU" sz="1000" b="0" strike="noStrike" spc="4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обеспечения,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где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легко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настраиваются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сценарии,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тайме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ры,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привязка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действий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геолокации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погоде.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Например,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сценарий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«Проветривание»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лит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регулярно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открывать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окно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проветрива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ние.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Сценарии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безопасности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позволят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вам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быть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спокойными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отъезде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дома,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включение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выключение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отопительных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приборов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данному</a:t>
                      </a:r>
                      <a:r>
                        <a:rPr lang="ru-RU" sz="1000" b="0" strike="noStrike" spc="29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сценарию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позволит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заметно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сэконо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мить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ресурсы.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57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Умная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колонка,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совместимая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системой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умного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дома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Совместимая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системой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умного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дома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колонка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управлять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голосом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исполнительны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ми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устройствами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добавление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соб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ственному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встроенному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интерфейсу.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5" name="object 5"/>
          <p:cNvPicPr/>
          <p:nvPr/>
        </p:nvPicPr>
        <p:blipFill>
          <a:blip r:embed="rId2"/>
          <a:stretch/>
        </p:blipFill>
        <p:spPr>
          <a:xfrm>
            <a:off x="987120" y="2179800"/>
            <a:ext cx="1749960" cy="1745640"/>
          </a:xfrm>
          <a:prstGeom prst="rect">
            <a:avLst/>
          </a:prstGeom>
          <a:ln w="0">
            <a:noFill/>
          </a:ln>
        </p:spPr>
      </p:pic>
      <p:pic>
        <p:nvPicPr>
          <p:cNvPr id="226" name="object 6"/>
          <p:cNvPicPr/>
          <p:nvPr/>
        </p:nvPicPr>
        <p:blipFill>
          <a:blip r:embed="rId3"/>
          <a:stretch/>
        </p:blipFill>
        <p:spPr>
          <a:xfrm>
            <a:off x="1504440" y="5194080"/>
            <a:ext cx="1020960" cy="1372680"/>
          </a:xfrm>
          <a:prstGeom prst="rect">
            <a:avLst/>
          </a:prstGeom>
          <a:ln w="0">
            <a:noFill/>
          </a:ln>
        </p:spPr>
      </p:pic>
      <p:pic>
        <p:nvPicPr>
          <p:cNvPr id="227" name="object 7"/>
          <p:cNvPicPr/>
          <p:nvPr/>
        </p:nvPicPr>
        <p:blipFill>
          <a:blip r:embed="rId4"/>
          <a:stretch/>
        </p:blipFill>
        <p:spPr>
          <a:xfrm>
            <a:off x="8521560" y="474840"/>
            <a:ext cx="5756760" cy="6633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object 2"/>
          <p:cNvSpPr/>
          <p:nvPr/>
        </p:nvSpPr>
        <p:spPr>
          <a:xfrm>
            <a:off x="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60005" y="0"/>
                </a:move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7560005" y="0"/>
                </a:lnTo>
                <a:close/>
              </a:path>
            </a:pathLst>
          </a:cu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29" name="object 3"/>
          <p:cNvGraphicFramePr/>
          <p:nvPr/>
        </p:nvGraphicFramePr>
        <p:xfrm>
          <a:off x="738000" y="1462320"/>
          <a:ext cx="6233040" cy="52966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32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Датчик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дыма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передачи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сигнала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задым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ленности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помещения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приемники,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входящие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комплект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системы,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66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Датчик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Автоматический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определения</a:t>
                      </a:r>
                      <a:r>
                        <a:rPr lang="ru-RU" sz="1000" b="0" strike="noStrike" spc="25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влажно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сти.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Поможет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снизить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риск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разрушительных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последствий.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появлении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воды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контактах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транслирует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сигнал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приемники,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входящие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комплект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системы,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7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Датчик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газа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информирования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наличии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утечки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газа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приемники,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входящие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комплект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мы,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30" name="object 4"/>
          <p:cNvPicPr/>
          <p:nvPr/>
        </p:nvPicPr>
        <p:blipFill>
          <a:blip r:embed="rId2"/>
          <a:stretch/>
        </p:blipFill>
        <p:spPr>
          <a:xfrm>
            <a:off x="1626840" y="5226840"/>
            <a:ext cx="1494360" cy="1437120"/>
          </a:xfrm>
          <a:prstGeom prst="rect">
            <a:avLst/>
          </a:prstGeom>
          <a:ln w="0">
            <a:noFill/>
          </a:ln>
        </p:spPr>
      </p:pic>
      <p:sp>
        <p:nvSpPr>
          <p:cNvPr id="231" name="object 5"/>
          <p:cNvSpPr/>
          <p:nvPr/>
        </p:nvSpPr>
        <p:spPr>
          <a:xfrm>
            <a:off x="0" y="648000"/>
            <a:ext cx="4957200" cy="32940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4720" rIns="0" bIns="0" anchor="t">
            <a:spAutoFit/>
          </a:bodyPr>
          <a:lstStyle/>
          <a:p>
            <a:pPr marL="738000" defTabSz="914400">
              <a:lnSpc>
                <a:spcPct val="100000"/>
              </a:lnSpc>
              <a:spcBef>
                <a:spcPts val="431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2" name="object 6"/>
          <p:cNvPicPr/>
          <p:nvPr/>
        </p:nvPicPr>
        <p:blipFill>
          <a:blip r:embed="rId3"/>
          <a:stretch/>
        </p:blipFill>
        <p:spPr>
          <a:xfrm>
            <a:off x="7560000" y="0"/>
            <a:ext cx="7558560" cy="7558560"/>
          </a:xfrm>
          <a:prstGeom prst="rect">
            <a:avLst/>
          </a:prstGeom>
          <a:ln w="0">
            <a:noFill/>
          </a:ln>
        </p:spPr>
      </p:pic>
      <p:pic>
        <p:nvPicPr>
          <p:cNvPr id="233" name="object 7"/>
          <p:cNvPicPr/>
          <p:nvPr/>
        </p:nvPicPr>
        <p:blipFill>
          <a:blip r:embed="rId4"/>
          <a:stretch/>
        </p:blipFill>
        <p:spPr>
          <a:xfrm>
            <a:off x="2230920" y="1632960"/>
            <a:ext cx="1158480" cy="1173240"/>
          </a:xfrm>
          <a:prstGeom prst="rect">
            <a:avLst/>
          </a:prstGeom>
          <a:ln w="0">
            <a:noFill/>
          </a:ln>
        </p:spPr>
      </p:pic>
      <p:pic>
        <p:nvPicPr>
          <p:cNvPr id="234" name="object 8"/>
          <p:cNvPicPr/>
          <p:nvPr/>
        </p:nvPicPr>
        <p:blipFill>
          <a:blip r:embed="rId5"/>
          <a:stretch/>
        </p:blipFill>
        <p:spPr>
          <a:xfrm>
            <a:off x="2391840" y="3146400"/>
            <a:ext cx="824040" cy="1460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object 2"/>
          <p:cNvSpPr/>
          <p:nvPr/>
        </p:nvSpPr>
        <p:spPr>
          <a:xfrm>
            <a:off x="756000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59967" y="0"/>
                </a:moveTo>
                <a:lnTo>
                  <a:pt x="0" y="0"/>
                </a:lnTo>
                <a:lnTo>
                  <a:pt x="0" y="32397"/>
                </a:lnTo>
                <a:lnTo>
                  <a:pt x="7559967" y="32397"/>
                </a:lnTo>
                <a:lnTo>
                  <a:pt x="7559967" y="0"/>
                </a:lnTo>
                <a:close/>
              </a:path>
            </a:pathLst>
          </a:cu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36" name="object 3"/>
          <p:cNvGraphicFramePr/>
          <p:nvPr/>
        </p:nvGraphicFramePr>
        <p:xfrm>
          <a:off x="8136000" y="1462320"/>
          <a:ext cx="6233040" cy="56440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46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Открыватель</a:t>
                      </a:r>
                      <a:r>
                        <a:rPr lang="ru-RU" sz="1200" b="1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окна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дистанционного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открывания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закрывания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окна.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пользования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реализовано</a:t>
                      </a:r>
                      <a:r>
                        <a:rPr lang="ru-RU" sz="1000" b="0" strike="noStrike" spc="-1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ручное,</a:t>
                      </a:r>
                      <a:r>
                        <a:rPr lang="ru-RU" sz="1000" b="0" strike="noStrike" spc="-1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дистанционное</a:t>
                      </a:r>
                      <a:r>
                        <a:rPr lang="ru-RU" sz="1000" b="0" strike="noStrike" spc="-1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управле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</a:t>
                      </a:r>
                      <a:r>
                        <a:rPr lang="ru-RU" sz="1000" b="0" strike="noStrike" spc="-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через</a:t>
                      </a:r>
                      <a:r>
                        <a:rPr lang="ru-RU" sz="1000" b="0" strike="noStrike" spc="-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</a:t>
                      </a:r>
                      <a:r>
                        <a:rPr lang="ru-RU" sz="1000" b="0" strike="noStrike" spc="-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мобильном</a:t>
                      </a:r>
                      <a:r>
                        <a:rPr lang="ru-RU" sz="1000" b="0" strike="noStrike" spc="-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Подключенный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систему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умного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дома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открыва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тель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окна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становится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интеллектуальной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систе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мой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проветривания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помещения,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так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позво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ляет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открывать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закрывать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окно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заданному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сценарию.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4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Всепогодный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датчик температуры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и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влажности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измерения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температуры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влажности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воздуха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помещении.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Оснащен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дисплеем,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который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выводятся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полученные показания.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Передает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полученные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данные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установленным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46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Открыватель</a:t>
                      </a:r>
                      <a:r>
                        <a:rPr lang="ru-RU" sz="1200" b="1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штор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дистанционного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открывания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закрывания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штор.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Управление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шторами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осуществляется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пуль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мобильного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приложением.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Управление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шторами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может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быть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частью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сце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нария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управлению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освещением,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когда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они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автоматически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открываются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31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закрываются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определенных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обстоятельствах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данному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времени.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37" name="object 4"/>
          <p:cNvPicPr/>
          <p:nvPr/>
        </p:nvPicPr>
        <p:blipFill>
          <a:blip r:embed="rId2"/>
          <a:stretch/>
        </p:blipFill>
        <p:spPr>
          <a:xfrm>
            <a:off x="9961920" y="1899000"/>
            <a:ext cx="779400" cy="1305000"/>
          </a:xfrm>
          <a:prstGeom prst="rect">
            <a:avLst/>
          </a:prstGeom>
          <a:ln w="0">
            <a:noFill/>
          </a:ln>
        </p:spPr>
      </p:pic>
      <p:sp>
        <p:nvSpPr>
          <p:cNvPr id="238" name="object 5"/>
          <p:cNvSpPr/>
          <p:nvPr/>
        </p:nvSpPr>
        <p:spPr>
          <a:xfrm>
            <a:off x="10163880" y="648000"/>
            <a:ext cx="4954680" cy="32940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4720" rIns="0" bIns="0" anchor="t">
            <a:spAutoFit/>
          </a:bodyPr>
          <a:lstStyle/>
          <a:p>
            <a:pPr marL="1844640" defTabSz="914400">
              <a:lnSpc>
                <a:spcPct val="100000"/>
              </a:lnSpc>
              <a:spcBef>
                <a:spcPts val="431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9" name="object 6"/>
          <p:cNvPicPr/>
          <p:nvPr/>
        </p:nvPicPr>
        <p:blipFill>
          <a:blip r:embed="rId3"/>
          <a:stretch/>
        </p:blipFill>
        <p:spPr>
          <a:xfrm>
            <a:off x="0" y="0"/>
            <a:ext cx="7558560" cy="7558560"/>
          </a:xfrm>
          <a:prstGeom prst="rect">
            <a:avLst/>
          </a:prstGeom>
          <a:ln w="0">
            <a:noFill/>
          </a:ln>
        </p:spPr>
      </p:pic>
      <p:pic>
        <p:nvPicPr>
          <p:cNvPr id="240" name="object 7"/>
          <p:cNvPicPr/>
          <p:nvPr/>
        </p:nvPicPr>
        <p:blipFill>
          <a:blip r:embed="rId4"/>
          <a:stretch/>
        </p:blipFill>
        <p:spPr>
          <a:xfrm>
            <a:off x="9720000" y="4140000"/>
            <a:ext cx="1211400" cy="900000"/>
          </a:xfrm>
          <a:prstGeom prst="rect">
            <a:avLst/>
          </a:prstGeom>
          <a:ln w="0">
            <a:noFill/>
          </a:ln>
        </p:spPr>
      </p:pic>
      <p:pic>
        <p:nvPicPr>
          <p:cNvPr id="241" name="object 8"/>
          <p:cNvPicPr/>
          <p:nvPr/>
        </p:nvPicPr>
        <p:blipFill>
          <a:blip r:embed="rId5"/>
          <a:stretch/>
        </p:blipFill>
        <p:spPr>
          <a:xfrm>
            <a:off x="8334000" y="5350320"/>
            <a:ext cx="1985760" cy="1380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object 2"/>
          <p:cNvSpPr/>
          <p:nvPr/>
        </p:nvSpPr>
        <p:spPr>
          <a:xfrm>
            <a:off x="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60005" y="0"/>
                </a:move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7560005" y="0"/>
                </a:lnTo>
                <a:close/>
              </a:path>
            </a:pathLst>
          </a:cu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43" name="object 3"/>
          <p:cNvGraphicFramePr/>
          <p:nvPr/>
        </p:nvGraphicFramePr>
        <p:xfrm>
          <a:off x="738000" y="1462320"/>
          <a:ext cx="6233040" cy="536292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2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Умный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цоколь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Цоколь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вкручивается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штатный</a:t>
                      </a:r>
                      <a:r>
                        <a:rPr lang="ru-RU" sz="1000" b="0" strike="noStrike" spc="34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патрон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све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тильника.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дистанционного включения/выключения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питания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лампочки.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588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Умный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выключатель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Выключатель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дистанционно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включения/выключения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питания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светильни- ков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электроприборов.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5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Умная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розетка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Умная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(универсальная)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розетка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подключается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стационарной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розетке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дистанци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онно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управлять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домашними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приборами,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имею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щими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функцию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фиксированного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включения.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44" name="object 4"/>
          <p:cNvPicPr/>
          <p:nvPr/>
        </p:nvPicPr>
        <p:blipFill>
          <a:blip r:embed="rId2"/>
          <a:stretch/>
        </p:blipFill>
        <p:spPr>
          <a:xfrm>
            <a:off x="1143000" y="2115360"/>
            <a:ext cx="2037960" cy="630360"/>
          </a:xfrm>
          <a:prstGeom prst="rect">
            <a:avLst/>
          </a:prstGeom>
          <a:ln w="0">
            <a:noFill/>
          </a:ln>
        </p:spPr>
      </p:pic>
      <p:sp>
        <p:nvSpPr>
          <p:cNvPr id="245" name="object 5"/>
          <p:cNvSpPr/>
          <p:nvPr/>
        </p:nvSpPr>
        <p:spPr>
          <a:xfrm>
            <a:off x="0" y="648000"/>
            <a:ext cx="4957200" cy="33696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2280" rIns="0" bIns="0" anchor="t">
            <a:spAutoFit/>
          </a:bodyPr>
          <a:lstStyle/>
          <a:p>
            <a:pPr marL="738000" defTabSz="914400">
              <a:lnSpc>
                <a:spcPct val="100000"/>
              </a:lnSpc>
              <a:spcBef>
                <a:spcPts val="490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6" name="object 6"/>
          <p:cNvPicPr/>
          <p:nvPr/>
        </p:nvPicPr>
        <p:blipFill>
          <a:blip r:embed="rId3"/>
          <a:stretch/>
        </p:blipFill>
        <p:spPr>
          <a:xfrm>
            <a:off x="7560000" y="0"/>
            <a:ext cx="7558560" cy="7558560"/>
          </a:xfrm>
          <a:prstGeom prst="rect">
            <a:avLst/>
          </a:prstGeom>
          <a:ln w="0">
            <a:noFill/>
          </a:ln>
        </p:spPr>
      </p:pic>
      <p:pic>
        <p:nvPicPr>
          <p:cNvPr id="247" name="object 7"/>
          <p:cNvPicPr/>
          <p:nvPr/>
        </p:nvPicPr>
        <p:blipFill>
          <a:blip r:embed="rId4"/>
          <a:stretch/>
        </p:blipFill>
        <p:spPr>
          <a:xfrm>
            <a:off x="996840" y="3561480"/>
            <a:ext cx="2180520" cy="875880"/>
          </a:xfrm>
          <a:prstGeom prst="rect">
            <a:avLst/>
          </a:prstGeom>
          <a:ln w="0">
            <a:noFill/>
          </a:ln>
        </p:spPr>
      </p:pic>
      <p:pic>
        <p:nvPicPr>
          <p:cNvPr id="248" name="object 8"/>
          <p:cNvPicPr/>
          <p:nvPr/>
        </p:nvPicPr>
        <p:blipFill>
          <a:blip r:embed="rId5"/>
          <a:stretch/>
        </p:blipFill>
        <p:spPr>
          <a:xfrm>
            <a:off x="1136520" y="5496120"/>
            <a:ext cx="2048760" cy="803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object 2"/>
          <p:cNvSpPr/>
          <p:nvPr/>
        </p:nvSpPr>
        <p:spPr>
          <a:xfrm>
            <a:off x="7560000" y="1028520"/>
            <a:ext cx="7558920" cy="31680"/>
          </a:xfrm>
          <a:custGeom>
            <a:avLst/>
            <a:gdLst>
              <a:gd name="textAreaLeft" fmla="*/ 0 w 7558920"/>
              <a:gd name="textAreaRight" fmla="*/ 7560360 w 755892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7560309" h="33019">
                <a:moveTo>
                  <a:pt x="7559967" y="0"/>
                </a:moveTo>
                <a:lnTo>
                  <a:pt x="0" y="0"/>
                </a:lnTo>
                <a:lnTo>
                  <a:pt x="0" y="32397"/>
                </a:lnTo>
                <a:lnTo>
                  <a:pt x="7559967" y="32397"/>
                </a:lnTo>
                <a:lnTo>
                  <a:pt x="7559967" y="0"/>
                </a:lnTo>
                <a:close/>
              </a:path>
            </a:pathLst>
          </a:cu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50" name="object 3"/>
          <p:cNvGraphicFramePr/>
          <p:nvPr/>
        </p:nvGraphicFramePr>
        <p:xfrm>
          <a:off x="8136000" y="1462320"/>
          <a:ext cx="6233040" cy="52732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2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Датчик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«Плач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ребенка»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Передатчик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крепится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на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детской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кроватке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око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ребенка.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Фиксирует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звуки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вокруг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ребенка: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плач,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крики,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посторонний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шум,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передает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сиг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налы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них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приемники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и/или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5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Домашняя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индукция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глухих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слабослышащих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Транслирует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звук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ТВ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звуковой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прямую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слуховой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аппарат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звуковой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про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цессор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кохлеарной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имплантации.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56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Виброподушка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предназначено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информирова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пользователя</a:t>
                      </a:r>
                      <a:r>
                        <a:rPr lang="ru-RU" sz="1000" b="0" strike="noStrike" spc="-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различных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бытовых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событиях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посредством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вибрации.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51" name="object 4"/>
          <p:cNvPicPr/>
          <p:nvPr/>
        </p:nvPicPr>
        <p:blipFill>
          <a:blip r:embed="rId2"/>
          <a:stretch/>
        </p:blipFill>
        <p:spPr>
          <a:xfrm>
            <a:off x="8527680" y="5238000"/>
            <a:ext cx="1939680" cy="1348560"/>
          </a:xfrm>
          <a:prstGeom prst="rect">
            <a:avLst/>
          </a:prstGeom>
          <a:ln w="0">
            <a:noFill/>
          </a:ln>
        </p:spPr>
      </p:pic>
      <p:sp>
        <p:nvSpPr>
          <p:cNvPr id="252" name="object 5"/>
          <p:cNvSpPr/>
          <p:nvPr/>
        </p:nvSpPr>
        <p:spPr>
          <a:xfrm>
            <a:off x="10163880" y="648000"/>
            <a:ext cx="4954680" cy="33696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2280" rIns="0" bIns="0" anchor="t">
            <a:spAutoFit/>
          </a:bodyPr>
          <a:lstStyle/>
          <a:p>
            <a:pPr marL="1844640" defTabSz="914400">
              <a:lnSpc>
                <a:spcPct val="100000"/>
              </a:lnSpc>
              <a:spcBef>
                <a:spcPts val="490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3" name="object 6"/>
          <p:cNvPicPr/>
          <p:nvPr/>
        </p:nvPicPr>
        <p:blipFill>
          <a:blip r:embed="rId3"/>
          <a:stretch/>
        </p:blipFill>
        <p:spPr>
          <a:xfrm>
            <a:off x="0" y="0"/>
            <a:ext cx="7558560" cy="7558560"/>
          </a:xfrm>
          <a:prstGeom prst="rect">
            <a:avLst/>
          </a:prstGeom>
          <a:ln w="0">
            <a:noFill/>
          </a:ln>
        </p:spPr>
      </p:pic>
      <p:pic>
        <p:nvPicPr>
          <p:cNvPr id="254" name="object 7"/>
          <p:cNvPicPr/>
          <p:nvPr/>
        </p:nvPicPr>
        <p:blipFill>
          <a:blip r:embed="rId4"/>
          <a:stretch/>
        </p:blipFill>
        <p:spPr>
          <a:xfrm>
            <a:off x="8298000" y="2031480"/>
            <a:ext cx="1562400" cy="827640"/>
          </a:xfrm>
          <a:prstGeom prst="rect">
            <a:avLst/>
          </a:prstGeom>
          <a:ln w="0">
            <a:noFill/>
          </a:ln>
        </p:spPr>
      </p:pic>
      <p:pic>
        <p:nvPicPr>
          <p:cNvPr id="255" name="object 8"/>
          <p:cNvPicPr/>
          <p:nvPr/>
        </p:nvPicPr>
        <p:blipFill>
          <a:blip r:embed="rId5"/>
          <a:stretch/>
        </p:blipFill>
        <p:spPr>
          <a:xfrm>
            <a:off x="8606160" y="3933720"/>
            <a:ext cx="1470960" cy="638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object 2"/>
          <p:cNvGrpSpPr/>
          <p:nvPr/>
        </p:nvGrpSpPr>
        <p:grpSpPr>
          <a:xfrm>
            <a:off x="0" y="0"/>
            <a:ext cx="15118560" cy="7558560"/>
            <a:chOff x="0" y="0"/>
            <a:chExt cx="15118560" cy="7558560"/>
          </a:xfrm>
        </p:grpSpPr>
        <p:sp>
          <p:nvSpPr>
            <p:cNvPr id="257" name="object 3"/>
            <p:cNvSpPr/>
            <p:nvPr/>
          </p:nvSpPr>
          <p:spPr>
            <a:xfrm>
              <a:off x="0" y="1028520"/>
              <a:ext cx="7558920" cy="31680"/>
            </a:xfrm>
            <a:custGeom>
              <a:avLst/>
              <a:gdLst>
                <a:gd name="textAreaLeft" fmla="*/ 0 w 7558920"/>
                <a:gd name="textAreaRight" fmla="*/ 7560360 w 7558920"/>
                <a:gd name="textAreaTop" fmla="*/ 0 h 31680"/>
                <a:gd name="textAreaBottom" fmla="*/ 33120 h 31680"/>
              </a:gdLst>
              <a:ahLst/>
              <a:cxnLst/>
              <a:rect l="textAreaLeft" t="textAreaTop" r="textAreaRight" b="textAreaBottom"/>
              <a:pathLst>
                <a:path w="7560309" h="33019">
                  <a:moveTo>
                    <a:pt x="7560005" y="0"/>
                  </a:moveTo>
                  <a:lnTo>
                    <a:pt x="0" y="0"/>
                  </a:lnTo>
                  <a:lnTo>
                    <a:pt x="0" y="32397"/>
                  </a:lnTo>
                  <a:lnTo>
                    <a:pt x="7560005" y="32397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CC663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258" name="object 4"/>
            <p:cNvPicPr/>
            <p:nvPr/>
          </p:nvPicPr>
          <p:blipFill>
            <a:blip r:embed="rId2"/>
            <a:stretch/>
          </p:blipFill>
          <p:spPr>
            <a:xfrm>
              <a:off x="7560000" y="0"/>
              <a:ext cx="7558560" cy="7558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12204000" y="648000"/>
            <a:ext cx="2915280" cy="1520280"/>
          </a:xfrm>
          <a:prstGeom prst="rect">
            <a:avLst/>
          </a:prstGeom>
          <a:solidFill>
            <a:srgbClr val="975A48"/>
          </a:solidFill>
          <a:ln w="0">
            <a:noFill/>
          </a:ln>
        </p:spPr>
        <p:txBody>
          <a:bodyPr lIns="0" tIns="258480" rIns="0" bIns="0" anchor="t">
            <a:noAutofit/>
          </a:bodyPr>
          <a:lstStyle/>
          <a:p>
            <a:pPr marL="887040" indent="0" defTabSz="914400">
              <a:lnSpc>
                <a:spcPct val="100000"/>
              </a:lnSpc>
              <a:spcBef>
                <a:spcPts val="2035"/>
              </a:spcBef>
              <a:buNone/>
              <a:tabLst>
                <a:tab pos="0" algn="l"/>
              </a:tabLst>
            </a:pPr>
            <a:r>
              <a:rPr lang="ru-RU" sz="2400" b="0" strike="noStrike" spc="-12">
                <a:solidFill>
                  <a:schemeClr val="lt1"/>
                </a:solidFill>
                <a:latin typeface="Trebuchet MS"/>
              </a:rPr>
              <a:t>Гостиная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object 6"/>
          <p:cNvSpPr/>
          <p:nvPr/>
        </p:nvSpPr>
        <p:spPr>
          <a:xfrm>
            <a:off x="0" y="648000"/>
            <a:ext cx="4957200" cy="336960"/>
          </a:xfrm>
          <a:prstGeom prst="rect">
            <a:avLst/>
          </a:prstGeom>
          <a:solidFill>
            <a:srgbClr val="CC66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2280" rIns="0" bIns="0" anchor="t">
            <a:spAutoFit/>
          </a:bodyPr>
          <a:lstStyle/>
          <a:p>
            <a:pPr marL="738000" defTabSz="914400">
              <a:lnSpc>
                <a:spcPct val="100000"/>
              </a:lnSpc>
              <a:spcBef>
                <a:spcPts val="490"/>
              </a:spcBef>
            </a:pPr>
            <a:r>
              <a:rPr lang="ru-RU" sz="1800" b="0" strike="noStrike" spc="49">
                <a:solidFill>
                  <a:srgbClr val="FFFFFF"/>
                </a:solidFill>
                <a:latin typeface="Trebuchet MS"/>
              </a:rPr>
              <a:t>Система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FFFFFF"/>
                </a:solidFill>
                <a:latin typeface="Trebuchet MS"/>
              </a:rPr>
              <a:t>Умного</a:t>
            </a:r>
            <a:r>
              <a:rPr lang="ru-RU" sz="1800" b="0" strike="noStrike" spc="-106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800" b="0" strike="noStrike" spc="24">
                <a:solidFill>
                  <a:srgbClr val="FFFFFF"/>
                </a:solidFill>
                <a:latin typeface="Trebuchet MS"/>
              </a:rPr>
              <a:t>дома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61" name="object 7"/>
          <p:cNvGraphicFramePr/>
          <p:nvPr/>
        </p:nvGraphicFramePr>
        <p:xfrm>
          <a:off x="738000" y="1462320"/>
          <a:ext cx="6233040" cy="57826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81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Передатчик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кнопкой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дверного звонка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Беспроводной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передатчик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дверного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звонка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звонка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домофона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служит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передачи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формации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сигнале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домофона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приемники,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входящие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состав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смартфон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 установленным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Передатчик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подключается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источнику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сигнала (домофону)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клемм,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оснащен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свето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вым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индикатором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дополнительного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опове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щения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поступающем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сигнале.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Специальный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датчик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исключает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возможность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ложного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сраба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тывания.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37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Наручная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кнопка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вызова (браслет)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Простое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решение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обезопасить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близких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людей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экстремальных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ситуаций,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связанных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огра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ничением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физических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возможностей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–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носимая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запястье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кнопка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вызова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SOS,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которой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смогут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воспользоваться даже люди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плохим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зрением.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нажатии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моментально генерируется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трево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жный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сигнал,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который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поступает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приемники,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входящие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состав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системы,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установленным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приложением.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Эта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опция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поможет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спасти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жизнь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челове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ку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тогда,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когда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он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состоянии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дозвониться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родственникам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него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отсутствует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связь.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C6639"/>
                      </a:solidFill>
                      <a:prstDash val="solid"/>
                    </a:lnL>
                    <a:lnR w="12240">
                      <a:solidFill>
                        <a:srgbClr val="CC6639"/>
                      </a:solidFill>
                      <a:prstDash val="solid"/>
                    </a:lnR>
                    <a:lnT w="12240">
                      <a:solidFill>
                        <a:srgbClr val="CC6639"/>
                      </a:solidFill>
                      <a:prstDash val="solid"/>
                    </a:lnT>
                    <a:lnB w="12240">
                      <a:solidFill>
                        <a:srgbClr val="CC663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62" name="object 8"/>
          <p:cNvPicPr/>
          <p:nvPr/>
        </p:nvPicPr>
        <p:blipFill>
          <a:blip r:embed="rId3"/>
          <a:stretch/>
        </p:blipFill>
        <p:spPr>
          <a:xfrm>
            <a:off x="1354320" y="2252880"/>
            <a:ext cx="975600" cy="1554120"/>
          </a:xfrm>
          <a:prstGeom prst="rect">
            <a:avLst/>
          </a:prstGeom>
          <a:ln w="0">
            <a:noFill/>
          </a:ln>
        </p:spPr>
      </p:pic>
      <p:pic>
        <p:nvPicPr>
          <p:cNvPr id="263" name="object 9"/>
          <p:cNvPicPr/>
          <p:nvPr/>
        </p:nvPicPr>
        <p:blipFill>
          <a:blip r:embed="rId4"/>
          <a:stretch/>
        </p:blipFill>
        <p:spPr>
          <a:xfrm>
            <a:off x="977400" y="4968000"/>
            <a:ext cx="1729800" cy="1663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object 2"/>
          <p:cNvSpPr/>
          <p:nvPr/>
        </p:nvSpPr>
        <p:spPr>
          <a:xfrm>
            <a:off x="0" y="1028520"/>
            <a:ext cx="15118560" cy="3168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31680"/>
              <a:gd name="textAreaBottom" fmla="*/ 33120 h 31680"/>
            </a:gdLst>
            <a:ahLst/>
            <a:cxnLst/>
            <a:rect l="textAreaLeft" t="textAreaTop" r="textAreaRight" b="textAreaBottom"/>
            <a:pathLst>
              <a:path w="15119985" h="33019">
                <a:moveTo>
                  <a:pt x="15119973" y="0"/>
                </a:moveTo>
                <a:lnTo>
                  <a:pt x="7560005" y="0"/>
                </a:lnTo>
                <a:lnTo>
                  <a:pt x="0" y="0"/>
                </a:lnTo>
                <a:lnTo>
                  <a:pt x="0" y="32397"/>
                </a:lnTo>
                <a:lnTo>
                  <a:pt x="7560005" y="32397"/>
                </a:lnTo>
                <a:lnTo>
                  <a:pt x="15119973" y="32397"/>
                </a:lnTo>
                <a:lnTo>
                  <a:pt x="15119973" y="0"/>
                </a:lnTo>
                <a:close/>
              </a:path>
            </a:pathLst>
          </a:custGeom>
          <a:solidFill>
            <a:srgbClr val="975A4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65" name="object 3"/>
          <p:cNvGraphicFramePr/>
          <p:nvPr/>
        </p:nvGraphicFramePr>
        <p:xfrm>
          <a:off x="738000" y="1462320"/>
          <a:ext cx="6233040" cy="580212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17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Функциональное</a:t>
                      </a:r>
                      <a:r>
                        <a:rPr lang="ru-RU" sz="1200" b="1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кресло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75A48"/>
                      </a:solidFill>
                      <a:prstDash val="solid"/>
                    </a:lnL>
                    <a:lnR w="12240">
                      <a:solidFill>
                        <a:srgbClr val="975A48"/>
                      </a:solidFill>
                      <a:prstDash val="solid"/>
                    </a:lnR>
                    <a:lnT w="12240">
                      <a:solidFill>
                        <a:srgbClr val="975A48"/>
                      </a:solidFill>
                      <a:prstDash val="solid"/>
                    </a:lnT>
                    <a:lnB w="12240">
                      <a:solidFill>
                        <a:srgbClr val="975A4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Удобное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откидной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спинкой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отдыха.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Спинка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откидывается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на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45°,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подлокотники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ре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гулируются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высоте.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Сидения</a:t>
                      </a:r>
                      <a:r>
                        <a:rPr lang="ru-RU" sz="1000" b="0" strike="noStrike" spc="42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системы</a:t>
                      </a:r>
                      <a:r>
                        <a:rPr lang="ru-RU" sz="1000" b="0" strike="noStrike" spc="42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были</a:t>
                      </a:r>
                      <a:r>
                        <a:rPr lang="ru-RU" sz="1000" b="0" strike="noStrike" spc="42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разработа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ны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основе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эргономических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ципов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повышенного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комфорта.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Кресло</a:t>
                      </a:r>
                      <a:r>
                        <a:rPr lang="ru-RU" sz="1000" b="0" strike="noStrike" spc="4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подходит</a:t>
                      </a:r>
                      <a:r>
                        <a:rPr lang="ru-RU" sz="1000" b="0" strike="noStrike" spc="42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длительного</a:t>
                      </a:r>
                      <a:r>
                        <a:rPr lang="ru-RU" sz="1000" b="0" strike="noStrike" spc="42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нахожде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нем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маломобильных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пациентов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нару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шениями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опорно-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двигательного</a:t>
                      </a:r>
                      <a:r>
                        <a:rPr lang="ru-RU" sz="1000" b="0" strike="noStrike" spc="36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аппарата.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Изготовлено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высококачественного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матери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ала,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порошковым</a:t>
                      </a:r>
                      <a:r>
                        <a:rPr lang="ru-RU" sz="1000" b="0" strike="noStrike" spc="3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покрытием.</a:t>
                      </a:r>
                      <a:r>
                        <a:rPr lang="ru-RU" sz="1000" b="0" strike="noStrike" spc="38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ние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кожаных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чехлов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упрощает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уход</a:t>
                      </a:r>
                      <a:r>
                        <a:rPr lang="ru-RU" sz="1000" b="0" strike="noStrike" spc="25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чистку.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Оснащено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маленькими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транспортными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колеса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ми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сзади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транспортировки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изде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лия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отсутствие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нем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пациента.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75A48"/>
                      </a:solidFill>
                      <a:prstDash val="solid"/>
                    </a:lnL>
                    <a:lnR w="12240">
                      <a:solidFill>
                        <a:srgbClr val="975A48"/>
                      </a:solidFill>
                      <a:prstDash val="solid"/>
                    </a:lnR>
                    <a:lnT w="12240">
                      <a:solidFill>
                        <a:srgbClr val="975A48"/>
                      </a:solidFill>
                      <a:prstDash val="solid"/>
                    </a:lnT>
                    <a:lnB w="12240">
                      <a:solidFill>
                        <a:srgbClr val="975A48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26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Универсальный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гибкий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держатель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смартфона/планшета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75A48"/>
                      </a:solidFill>
                      <a:prstDash val="solid"/>
                    </a:lnL>
                    <a:lnR w="12240">
                      <a:solidFill>
                        <a:srgbClr val="975A48"/>
                      </a:solidFill>
                      <a:prstDash val="solid"/>
                    </a:lnR>
                    <a:lnT w="12240">
                      <a:solidFill>
                        <a:srgbClr val="975A48"/>
                      </a:solidFill>
                      <a:prstDash val="solid"/>
                    </a:lnT>
                    <a:lnB w="12240">
                      <a:solidFill>
                        <a:srgbClr val="975A4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надежно</a:t>
                      </a:r>
                      <a:r>
                        <a:rPr lang="ru-RU" sz="1000" b="0" strike="noStrike" spc="446">
                          <a:solidFill>
                            <a:srgbClr val="231F20"/>
                          </a:solidFill>
                          <a:latin typeface="Trebuchet MS"/>
                        </a:rPr>
                        <a:t>   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фиксирует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смартфон,</a:t>
                      </a:r>
                      <a:r>
                        <a:rPr lang="ru-RU" sz="1000" b="0" strike="noStrike" spc="32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планшет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другие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электрон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ные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пользователя,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освобождая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необходимости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их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удерживать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руках.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Зажим</a:t>
                      </a:r>
                      <a:r>
                        <a:rPr lang="ru-RU" sz="1000" b="0" strike="noStrike" spc="4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держателя</a:t>
                      </a:r>
                      <a:r>
                        <a:rPr lang="ru-RU" sz="1000" b="0" strike="noStrike" spc="4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крепится</a:t>
                      </a:r>
                      <a:r>
                        <a:rPr lang="ru-RU" sz="1000" b="0" strike="noStrike" spc="4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4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столешницах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толщиной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70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мм.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75A48"/>
                      </a:solidFill>
                      <a:prstDash val="solid"/>
                    </a:lnL>
                    <a:lnR w="12240">
                      <a:solidFill>
                        <a:srgbClr val="975A48"/>
                      </a:solidFill>
                      <a:prstDash val="solid"/>
                    </a:lnR>
                    <a:lnT w="12240">
                      <a:solidFill>
                        <a:srgbClr val="975A48"/>
                      </a:solidFill>
                      <a:prstDash val="solid"/>
                    </a:lnT>
                    <a:lnB w="12240">
                      <a:solidFill>
                        <a:srgbClr val="975A48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0" y="360000"/>
            <a:ext cx="3780000" cy="540000"/>
          </a:xfrm>
          <a:prstGeom prst="rect">
            <a:avLst/>
          </a:prstGeom>
          <a:solidFill>
            <a:srgbClr val="975A48"/>
          </a:solidFill>
          <a:ln w="0">
            <a:noFill/>
          </a:ln>
        </p:spPr>
        <p:txBody>
          <a:bodyPr lIns="0" tIns="59760" rIns="0" bIns="0" anchor="t">
            <a:noAutofit/>
          </a:bodyPr>
          <a:lstStyle/>
          <a:p>
            <a:pPr marL="735480" indent="0" defTabSz="914400">
              <a:lnSpc>
                <a:spcPct val="100000"/>
              </a:lnSpc>
              <a:spcBef>
                <a:spcPts val="471"/>
              </a:spcBef>
              <a:buNone/>
              <a:tabLst>
                <a:tab pos="0" algn="l"/>
              </a:tabLst>
            </a:pPr>
            <a:r>
              <a:rPr lang="ru-RU" sz="1800" b="0" strike="noStrike" spc="35">
                <a:solidFill>
                  <a:schemeClr val="lt1"/>
                </a:solidFill>
                <a:latin typeface="Trebuchet MS"/>
              </a:rPr>
              <a:t>ГОСТИНАЯ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7" name="object 5"/>
          <p:cNvPicPr/>
          <p:nvPr/>
        </p:nvPicPr>
        <p:blipFill>
          <a:blip r:embed="rId2"/>
          <a:stretch/>
        </p:blipFill>
        <p:spPr>
          <a:xfrm>
            <a:off x="1240560" y="1932120"/>
            <a:ext cx="2018880" cy="2228760"/>
          </a:xfrm>
          <a:prstGeom prst="rect">
            <a:avLst/>
          </a:prstGeom>
          <a:ln w="0">
            <a:noFill/>
          </a:ln>
        </p:spPr>
      </p:pic>
      <p:sp>
        <p:nvSpPr>
          <p:cNvPr id="268" name="object 6"/>
          <p:cNvSpPr/>
          <p:nvPr/>
        </p:nvSpPr>
        <p:spPr>
          <a:xfrm>
            <a:off x="12474000" y="648000"/>
            <a:ext cx="2644560" cy="334440"/>
          </a:xfrm>
          <a:prstGeom prst="rect">
            <a:avLst/>
          </a:prstGeom>
          <a:solidFill>
            <a:srgbClr val="975A4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9760" rIns="0" bIns="0" anchor="t">
            <a:spAutoFit/>
          </a:bodyPr>
          <a:lstStyle/>
          <a:p>
            <a:pPr marL="718200" defTabSz="914400">
              <a:lnSpc>
                <a:spcPct val="100000"/>
              </a:lnSpc>
              <a:spcBef>
                <a:spcPts val="471"/>
              </a:spcBef>
            </a:pPr>
            <a:r>
              <a:rPr lang="ru-RU" sz="1800" b="0" strike="noStrike" spc="35">
                <a:solidFill>
                  <a:srgbClr val="FFFFFF"/>
                </a:solidFill>
                <a:latin typeface="Trebuchet MS"/>
              </a:rPr>
              <a:t>ГОСТИНАЯ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9" name="object 10"/>
          <p:cNvPicPr/>
          <p:nvPr/>
        </p:nvPicPr>
        <p:blipFill>
          <a:blip r:embed="rId3"/>
          <a:stretch/>
        </p:blipFill>
        <p:spPr>
          <a:xfrm>
            <a:off x="1328400" y="5760000"/>
            <a:ext cx="1721520" cy="1260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70" name="object 5"/>
          <p:cNvGraphicFramePr/>
          <p:nvPr/>
        </p:nvGraphicFramePr>
        <p:xfrm>
          <a:off x="8136000" y="1598400"/>
          <a:ext cx="6233040" cy="527436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38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Специализированные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дверные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ручки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Дверные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ручки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ограниченными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возможностями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вращения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кисти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36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захвата предметов.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Особая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эргономичная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форма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ручки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дает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воз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можность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открывать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дверь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легко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нажатия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предплечьем,</a:t>
                      </a:r>
                      <a:r>
                        <a:rPr lang="ru-RU" sz="1000" b="0" strike="noStrike" spc="14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исключая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необходи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мость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кисть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удобства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пользования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незрячими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людьми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ручке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нанесена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надпись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шрифтом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Брайля: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«Нажмите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открытия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двери».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0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Резиновый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пороговый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пандус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Пандус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пороговый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облегче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ния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преодоления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разности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высот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полов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помещениях.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EEA576"/>
                      </a:solidFill>
                      <a:prstDash val="solid"/>
                    </a:lnL>
                    <a:lnR w="12240">
                      <a:solidFill>
                        <a:srgbClr val="EEA576"/>
                      </a:solidFill>
                      <a:prstDash val="solid"/>
                    </a:lnR>
                    <a:lnT w="12240">
                      <a:solidFill>
                        <a:srgbClr val="EEA576"/>
                      </a:solidFill>
                      <a:prstDash val="solid"/>
                    </a:lnT>
                    <a:lnB w="12240">
                      <a:solidFill>
                        <a:srgbClr val="EEA576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1" name="object 6"/>
          <p:cNvPicPr/>
          <p:nvPr/>
        </p:nvPicPr>
        <p:blipFill>
          <a:blip r:embed="rId4"/>
          <a:stretch/>
        </p:blipFill>
        <p:spPr>
          <a:xfrm>
            <a:off x="8674560" y="2485440"/>
            <a:ext cx="1960920" cy="880920"/>
          </a:xfrm>
          <a:prstGeom prst="rect">
            <a:avLst/>
          </a:prstGeom>
          <a:ln w="0">
            <a:noFill/>
          </a:ln>
        </p:spPr>
      </p:pic>
      <p:pic>
        <p:nvPicPr>
          <p:cNvPr id="272" name="object 7"/>
          <p:cNvPicPr/>
          <p:nvPr/>
        </p:nvPicPr>
        <p:blipFill>
          <a:blip r:embed="rId5"/>
          <a:stretch/>
        </p:blipFill>
        <p:spPr>
          <a:xfrm>
            <a:off x="8462160" y="4860000"/>
            <a:ext cx="2100960" cy="790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object 2"/>
          <p:cNvSpPr/>
          <p:nvPr/>
        </p:nvSpPr>
        <p:spPr>
          <a:xfrm>
            <a:off x="7560000" y="360000"/>
            <a:ext cx="7558920" cy="308160"/>
          </a:xfrm>
          <a:prstGeom prst="rect">
            <a:avLst/>
          </a:pr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9200" rIns="0" bIns="0" anchor="t">
            <a:spAutoFit/>
          </a:bodyPr>
          <a:lstStyle/>
          <a:p>
            <a:pPr marL="181080" algn="ctr" defTabSz="914400">
              <a:lnSpc>
                <a:spcPct val="100000"/>
              </a:lnSpc>
              <a:spcBef>
                <a:spcPts val="624"/>
              </a:spcBef>
            </a:pP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Устройства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приспособления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для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людей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63">
                <a:solidFill>
                  <a:srgbClr val="FFFFFF"/>
                </a:solidFill>
                <a:latin typeface="Trebuchet MS"/>
              </a:rPr>
              <a:t>с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нарушенным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зрением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4" name="object 3"/>
          <p:cNvPicPr/>
          <p:nvPr/>
        </p:nvPicPr>
        <p:blipFill>
          <a:blip r:embed="rId2"/>
          <a:stretch/>
        </p:blipFill>
        <p:spPr>
          <a:xfrm>
            <a:off x="0" y="0"/>
            <a:ext cx="7558560" cy="7558560"/>
          </a:xfrm>
          <a:prstGeom prst="rect">
            <a:avLst/>
          </a:prstGeom>
          <a:ln w="0">
            <a:noFill/>
          </a:ln>
        </p:spPr>
      </p:pic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0" y="180000"/>
            <a:ext cx="6660000" cy="1080000"/>
          </a:xfrm>
          <a:prstGeom prst="rect">
            <a:avLst/>
          </a:prstGeom>
          <a:solidFill>
            <a:srgbClr val="78376B"/>
          </a:solidFill>
          <a:ln w="0">
            <a:noFill/>
          </a:ln>
        </p:spPr>
        <p:txBody>
          <a:bodyPr lIns="0" tIns="177120" rIns="0" bIns="0" anchor="t">
            <a:noAutofit/>
          </a:bodyPr>
          <a:lstStyle/>
          <a:p>
            <a:pPr marL="738000" indent="0" defTabSz="914400">
              <a:lnSpc>
                <a:spcPct val="100000"/>
              </a:lnSpc>
              <a:spcBef>
                <a:spcPts val="1395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chemeClr val="lt1"/>
                </a:solidFill>
                <a:latin typeface="Trebuchet MS"/>
              </a:rPr>
              <a:t>Устройства</a:t>
            </a:r>
            <a:r>
              <a:rPr lang="ru-RU" sz="2400" b="0" strike="noStrike" spc="8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-1">
                <a:solidFill>
                  <a:schemeClr val="lt1"/>
                </a:solidFill>
                <a:latin typeface="Trebuchet MS"/>
              </a:rPr>
              <a:t>и</a:t>
            </a:r>
            <a:r>
              <a:rPr lang="ru-RU" sz="2400" b="0" strike="noStrike" spc="8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24">
                <a:solidFill>
                  <a:schemeClr val="lt1"/>
                </a:solidFill>
                <a:latin typeface="Trebuchet MS"/>
              </a:rPr>
              <a:t>приспособления </a:t>
            </a:r>
            <a:r>
              <a:rPr lang="ru-RU" sz="2400" b="0" strike="noStrike" spc="-21">
                <a:solidFill>
                  <a:schemeClr val="lt1"/>
                </a:solidFill>
                <a:latin typeface="Trebuchet MS"/>
              </a:rPr>
              <a:t>для</a:t>
            </a:r>
            <a:r>
              <a:rPr lang="ru-RU" sz="2400" b="0" strike="noStrike" spc="-100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-1">
                <a:solidFill>
                  <a:schemeClr val="lt1"/>
                </a:solidFill>
                <a:latin typeface="Trebuchet MS"/>
              </a:rPr>
              <a:t>людей</a:t>
            </a:r>
            <a:r>
              <a:rPr lang="ru-RU" sz="2400" b="0" strike="noStrike" spc="-97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120">
                <a:solidFill>
                  <a:schemeClr val="lt1"/>
                </a:solidFill>
                <a:latin typeface="Trebuchet MS"/>
              </a:rPr>
              <a:t>с</a:t>
            </a:r>
            <a:r>
              <a:rPr lang="ru-RU" sz="2400" b="0" strike="noStrike" spc="-97">
                <a:solidFill>
                  <a:schemeClr val="lt1"/>
                </a:solidFill>
                <a:latin typeface="Trebuchet MS"/>
              </a:rPr>
              <a:t> </a:t>
            </a:r>
            <a:r>
              <a:rPr lang="ru-RU" sz="2400" b="0" strike="noStrike" spc="-12">
                <a:solidFill>
                  <a:schemeClr val="lt1"/>
                </a:solidFill>
                <a:latin typeface="Trebuchet MS"/>
              </a:rPr>
              <a:t>нарушенным зрением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76" name="object 5"/>
          <p:cNvGraphicFramePr/>
          <p:nvPr/>
        </p:nvGraphicFramePr>
        <p:xfrm>
          <a:off x="8136000" y="900000"/>
          <a:ext cx="6233040" cy="67928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47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Специализированное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рабочее</a:t>
                      </a:r>
                      <a:r>
                        <a:rPr lang="ru-RU" sz="1200" b="1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место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Рабочее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место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инвалида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зрению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обе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спечивает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возможность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работы</a:t>
                      </a:r>
                      <a:r>
                        <a:rPr lang="ru-RU" sz="1000" b="0" strike="noStrike" spc="33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звуковой,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графической,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текстовой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печатной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информацией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помощи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персонального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ком-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пьютера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установленным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набором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специали-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зированного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программного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обеспечения.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Специализированное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стационарное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рабочее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место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состоит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из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моноблока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дисплеем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экра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ном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менее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23’’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установленными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програм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мой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экранного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доступа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увеличения,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про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граммой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создания,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хранения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управления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текстовыми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голосовыми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заметками.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3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Читающая</a:t>
                      </a:r>
                      <a:r>
                        <a:rPr lang="ru-RU" sz="1200" b="1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машина</a:t>
                      </a:r>
                      <a:r>
                        <a:rPr lang="ru-RU" sz="1200" b="1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сканирующая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предназначено</a:t>
                      </a:r>
                      <a:r>
                        <a:rPr lang="ru-RU" sz="1000" b="0" strike="noStrike" spc="29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9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слабовидящими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и незрячими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пользователями.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функцию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сканирования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подсветкой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ка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мерой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высоким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разрешением,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распознавания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последующего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озвучивания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отсканированных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плоскопечатных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текстов.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Предустановлено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несколько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языков.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20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Программа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экранного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доступа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Единое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комплексное</a:t>
                      </a:r>
                      <a:r>
                        <a:rPr lang="ru-RU" sz="1000" b="0" strike="noStrike" spc="36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программное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обеспече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ние,</a:t>
                      </a:r>
                      <a:r>
                        <a:rPr lang="ru-RU" sz="1000" b="0" strike="noStrike" spc="27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предоставляет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гибко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настраиваемое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ре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чевое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сопровождение,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полный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доку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ментам,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web-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страницам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другой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информации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клавиатуры,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множество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визуальных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функций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увеличения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экрана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облегчения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чтения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слабовидящих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пользователей.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Совместимо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сенсорными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устройствами,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том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числе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ОС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Windows.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77" name="object 6"/>
          <p:cNvPicPr/>
          <p:nvPr/>
        </p:nvPicPr>
        <p:blipFill>
          <a:blip r:embed="rId3"/>
          <a:stretch/>
        </p:blipFill>
        <p:spPr>
          <a:xfrm>
            <a:off x="8545320" y="4320000"/>
            <a:ext cx="1461240" cy="778320"/>
          </a:xfrm>
          <a:prstGeom prst="rect">
            <a:avLst/>
          </a:prstGeom>
          <a:ln w="0">
            <a:noFill/>
          </a:ln>
        </p:spPr>
      </p:pic>
      <p:pic>
        <p:nvPicPr>
          <p:cNvPr id="278" name="object 7"/>
          <p:cNvPicPr/>
          <p:nvPr/>
        </p:nvPicPr>
        <p:blipFill>
          <a:blip r:embed="rId4"/>
          <a:stretch/>
        </p:blipFill>
        <p:spPr>
          <a:xfrm>
            <a:off x="8367840" y="2004840"/>
            <a:ext cx="1901520" cy="1176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object 2"/>
          <p:cNvSpPr/>
          <p:nvPr/>
        </p:nvSpPr>
        <p:spPr>
          <a:xfrm>
            <a:off x="0" y="540000"/>
            <a:ext cx="15118560" cy="51984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519840"/>
              <a:gd name="textAreaBottom" fmla="*/ 521280 h 519840"/>
            </a:gdLst>
            <a:ahLst/>
            <a:cxnLst/>
            <a:rect l="textAreaLeft" t="textAreaTop" r="textAreaRight" b="textAreaBottom"/>
            <a:pathLst>
              <a:path w="15119985" h="413384">
                <a:moveTo>
                  <a:pt x="15119973" y="380644"/>
                </a:moveTo>
                <a:lnTo>
                  <a:pt x="7560005" y="380644"/>
                </a:lnTo>
                <a:lnTo>
                  <a:pt x="6984009" y="380644"/>
                </a:lnTo>
                <a:lnTo>
                  <a:pt x="6984009" y="0"/>
                </a:lnTo>
                <a:lnTo>
                  <a:pt x="0" y="0"/>
                </a:lnTo>
                <a:lnTo>
                  <a:pt x="0" y="380644"/>
                </a:lnTo>
                <a:lnTo>
                  <a:pt x="0" y="401294"/>
                </a:lnTo>
                <a:lnTo>
                  <a:pt x="0" y="413042"/>
                </a:lnTo>
                <a:lnTo>
                  <a:pt x="7560005" y="413042"/>
                </a:lnTo>
                <a:lnTo>
                  <a:pt x="15119973" y="413042"/>
                </a:lnTo>
                <a:lnTo>
                  <a:pt x="15119973" y="380644"/>
                </a:lnTo>
                <a:close/>
              </a:path>
            </a:pathLst>
          </a:cu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80" name="object 3"/>
          <p:cNvGraphicFramePr/>
          <p:nvPr/>
        </p:nvGraphicFramePr>
        <p:xfrm>
          <a:off x="8136000" y="1462320"/>
          <a:ext cx="6233040" cy="57124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01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Говорящий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определитель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цвета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3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39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определения</a:t>
                      </a:r>
                      <a:r>
                        <a:rPr lang="ru-RU" sz="1000" b="0" strike="noStrike" spc="39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цве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предметов.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Определяет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150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различных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цве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тов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озвучивает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их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четким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голосом.</a:t>
                      </a:r>
                      <a:r>
                        <a:rPr lang="ru-RU" sz="1000" b="0" strike="noStrike" spc="3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Инди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цирует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источники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света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интенсивность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помощи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различных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звуковых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сигналов.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работает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батареек.</a:t>
                      </a:r>
                      <a:r>
                        <a:rPr lang="ru-RU" sz="1000" b="0" strike="noStrike" spc="30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Автоматически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отключается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после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завершения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73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Звуковой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определитель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света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23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определения</a:t>
                      </a:r>
                      <a:r>
                        <a:rPr lang="ru-RU" sz="1000" b="0" strike="noStrike" spc="23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нали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отсутствия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света.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оповеща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ет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результатах,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используя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несколько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звуковых сигналов.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насадкой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определения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источ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ника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света.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Оборудован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звуковым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динамиком,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00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кноп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ками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настройки.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работает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батареек.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01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Говорящий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определитель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номинала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купюр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распознавания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рос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сийских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купюр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различных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номиналов,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39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том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числе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новых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купюр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200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2000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рублей.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Информация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предоставляется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пользователю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виде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речевых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сообщений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через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встроенный громкоговоритель.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работает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от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батарейки.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1" name="object 4"/>
          <p:cNvSpPr/>
          <p:nvPr/>
        </p:nvSpPr>
        <p:spPr>
          <a:xfrm>
            <a:off x="725400" y="540000"/>
            <a:ext cx="594288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Устройства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приспособления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для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людей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63">
                <a:solidFill>
                  <a:srgbClr val="FFFFFF"/>
                </a:solidFill>
                <a:latin typeface="Trebuchet MS"/>
              </a:rPr>
              <a:t>с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нарушенным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зрени</a:t>
            </a:r>
            <a:r>
              <a:rPr lang="ru-RU" sz="1600" b="0" strike="noStrike" spc="-12">
                <a:solidFill>
                  <a:srgbClr val="FFFFFF"/>
                </a:solidFill>
                <a:latin typeface="Trebuchet MS"/>
              </a:rPr>
              <a:t>ем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82" name="object 5"/>
          <p:cNvGraphicFramePr/>
          <p:nvPr/>
        </p:nvGraphicFramePr>
        <p:xfrm>
          <a:off x="738000" y="1462320"/>
          <a:ext cx="6233040" cy="616860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17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Портативный 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дисплей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Дисплей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Брайля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вывода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формации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экрана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компьютера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мобильно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го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устройства.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Данные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передаются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виде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рел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ьефных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точек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шрифта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Брайля.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его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помощью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незрячие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люди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могут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читать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текст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пальцами.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Та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кие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дисплеи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делают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возможным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компьютеров,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планшетов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мобильных</a:t>
                      </a:r>
                      <a:r>
                        <a:rPr lang="ru-RU" sz="1000" b="0" strike="noStrike" spc="6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телефо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нов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незрячими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слабовидящими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людьми.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Портативный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дисплей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Брайля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удобно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использовать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домашних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условия,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брать</a:t>
                      </a:r>
                      <a:r>
                        <a:rPr lang="ru-RU" sz="1000" b="0" strike="noStrike" spc="-7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собой.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Подключается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нескольким</a:t>
                      </a:r>
                      <a:r>
                        <a:rPr lang="ru-RU" sz="1000" b="0" strike="noStrike" spc="4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устройствам</a:t>
                      </a:r>
                      <a:r>
                        <a:rPr lang="ru-RU" sz="1000" b="0" strike="noStrike" spc="4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Bluetooth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USB.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Совместим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различными</a:t>
                      </a:r>
                      <a:r>
                        <a:rPr lang="ru-RU" sz="1000" b="0" strike="noStrike" spc="8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программами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экран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ного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доступа: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Dolphin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SuperNova,</a:t>
                      </a:r>
                      <a:r>
                        <a:rPr lang="ru-RU" sz="1000" b="0" strike="noStrike" spc="14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JAWS</a:t>
                      </a:r>
                      <a:r>
                        <a:rPr lang="ru-RU" sz="1000" b="0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18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выше,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NVDA,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VoiceOver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iOS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MAC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 iOS.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9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Брайлевская</a:t>
                      </a:r>
                      <a:r>
                        <a:rPr lang="ru-RU" sz="1200" b="1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пишущая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машинка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Механическое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устройство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обучения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9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напи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сания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текстов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шрифтом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Брайля.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Ввод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текста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Брайле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осуществляется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как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обычной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пишу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щей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машинке.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Простая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надежная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использовании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машинка,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снизить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число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ошибок</a:t>
                      </a:r>
                      <a:r>
                        <a:rPr lang="ru-RU" sz="1000" b="0" strike="noStrike" spc="31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31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сравне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нию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письмом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помощи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прибора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грифеля.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Обеспечивает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пространственную</a:t>
                      </a:r>
                      <a:r>
                        <a:rPr lang="ru-RU" sz="1000" b="0" strike="noStrike" spc="36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ориентацию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текста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форматирование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печати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странице.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Звуковой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сигнал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раздается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за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7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знаков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до</a:t>
                      </a:r>
                      <a:r>
                        <a:rPr lang="ru-RU" sz="1000" b="0" strike="noStrike" spc="-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конца</a:t>
                      </a: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7">
                          <a:solidFill>
                            <a:srgbClr val="231F20"/>
                          </a:solidFill>
                          <a:latin typeface="Trebuchet MS"/>
                        </a:rPr>
                        <a:t>строки.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Работает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без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подключения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к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сети.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3" name="object 6"/>
          <p:cNvPicPr/>
          <p:nvPr/>
        </p:nvPicPr>
        <p:blipFill>
          <a:blip r:embed="rId2"/>
          <a:stretch/>
        </p:blipFill>
        <p:spPr>
          <a:xfrm>
            <a:off x="1275480" y="5760000"/>
            <a:ext cx="1806840" cy="1260000"/>
          </a:xfrm>
          <a:prstGeom prst="rect">
            <a:avLst/>
          </a:prstGeom>
          <a:ln w="0">
            <a:noFill/>
          </a:ln>
        </p:spPr>
      </p:pic>
      <p:sp>
        <p:nvSpPr>
          <p:cNvPr id="284" name="object 7"/>
          <p:cNvSpPr/>
          <p:nvPr/>
        </p:nvSpPr>
        <p:spPr>
          <a:xfrm>
            <a:off x="8100000" y="540000"/>
            <a:ext cx="7018920" cy="507960"/>
          </a:xfrm>
          <a:custGeom>
            <a:avLst/>
            <a:gdLst>
              <a:gd name="textAreaLeft" fmla="*/ 0 w 7018920"/>
              <a:gd name="textAreaRight" fmla="*/ 7020360 w 7018920"/>
              <a:gd name="textAreaTop" fmla="*/ 0 h 507960"/>
              <a:gd name="textAreaBottom" fmla="*/ 509400 h 507960"/>
            </a:gdLst>
            <a:ahLst/>
            <a:cxnLst/>
            <a:rect l="textAreaLeft" t="textAreaTop" r="textAreaRight" b="textAreaBottom"/>
            <a:pathLst>
              <a:path w="6984365" h="401319">
                <a:moveTo>
                  <a:pt x="6984009" y="0"/>
                </a:moveTo>
                <a:lnTo>
                  <a:pt x="0" y="0"/>
                </a:lnTo>
                <a:lnTo>
                  <a:pt x="0" y="401294"/>
                </a:lnTo>
                <a:lnTo>
                  <a:pt x="6984009" y="401294"/>
                </a:lnTo>
                <a:lnTo>
                  <a:pt x="6984009" y="0"/>
                </a:lnTo>
                <a:close/>
              </a:path>
            </a:pathLst>
          </a:cu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object 8"/>
          <p:cNvSpPr/>
          <p:nvPr/>
        </p:nvSpPr>
        <p:spPr>
          <a:xfrm>
            <a:off x="8472600" y="540000"/>
            <a:ext cx="5927400" cy="47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Устройства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приспособления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для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людей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63">
                <a:solidFill>
                  <a:srgbClr val="FFFFFF"/>
                </a:solidFill>
                <a:latin typeface="Trebuchet MS"/>
              </a:rPr>
              <a:t>с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нарушенным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зрением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6" name="object 9"/>
          <p:cNvPicPr/>
          <p:nvPr/>
        </p:nvPicPr>
        <p:blipFill>
          <a:blip r:embed="rId3"/>
          <a:stretch/>
        </p:blipFill>
        <p:spPr>
          <a:xfrm>
            <a:off x="8555400" y="2046240"/>
            <a:ext cx="1775160" cy="999000"/>
          </a:xfrm>
          <a:prstGeom prst="rect">
            <a:avLst/>
          </a:prstGeom>
          <a:ln w="0">
            <a:noFill/>
          </a:ln>
        </p:spPr>
      </p:pic>
      <p:pic>
        <p:nvPicPr>
          <p:cNvPr id="287" name="object 10"/>
          <p:cNvPicPr/>
          <p:nvPr/>
        </p:nvPicPr>
        <p:blipFill>
          <a:blip r:embed="rId4"/>
          <a:stretch/>
        </p:blipFill>
        <p:spPr>
          <a:xfrm>
            <a:off x="1021320" y="2340000"/>
            <a:ext cx="2333520" cy="1260000"/>
          </a:xfrm>
          <a:prstGeom prst="rect">
            <a:avLst/>
          </a:prstGeom>
          <a:ln w="0">
            <a:noFill/>
          </a:ln>
        </p:spPr>
      </p:pic>
      <p:pic>
        <p:nvPicPr>
          <p:cNvPr id="288" name="object 11"/>
          <p:cNvPicPr/>
          <p:nvPr/>
        </p:nvPicPr>
        <p:blipFill>
          <a:blip r:embed="rId5"/>
          <a:stretch/>
        </p:blipFill>
        <p:spPr>
          <a:xfrm>
            <a:off x="8793360" y="3901320"/>
            <a:ext cx="1412640" cy="1045440"/>
          </a:xfrm>
          <a:prstGeom prst="rect">
            <a:avLst/>
          </a:prstGeom>
          <a:ln w="0">
            <a:noFill/>
          </a:ln>
        </p:spPr>
      </p:pic>
      <p:pic>
        <p:nvPicPr>
          <p:cNvPr id="289" name="object 12"/>
          <p:cNvPicPr/>
          <p:nvPr/>
        </p:nvPicPr>
        <p:blipFill>
          <a:blip r:embed="rId6"/>
          <a:stretch/>
        </p:blipFill>
        <p:spPr>
          <a:xfrm>
            <a:off x="9424800" y="5832000"/>
            <a:ext cx="1451160" cy="1047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object 2"/>
          <p:cNvSpPr/>
          <p:nvPr/>
        </p:nvSpPr>
        <p:spPr>
          <a:xfrm>
            <a:off x="0" y="360000"/>
            <a:ext cx="15118560" cy="69984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699840"/>
              <a:gd name="textAreaBottom" fmla="*/ 702000 h 699840"/>
            </a:gdLst>
            <a:ahLst/>
            <a:cxnLst/>
            <a:rect l="textAreaLeft" t="textAreaTop" r="textAreaRight" b="textAreaBottom"/>
            <a:pathLst>
              <a:path w="15119985" h="413384">
                <a:moveTo>
                  <a:pt x="15119973" y="380644"/>
                </a:moveTo>
                <a:lnTo>
                  <a:pt x="7560005" y="380644"/>
                </a:lnTo>
                <a:lnTo>
                  <a:pt x="6984009" y="380644"/>
                </a:lnTo>
                <a:lnTo>
                  <a:pt x="6984009" y="0"/>
                </a:lnTo>
                <a:lnTo>
                  <a:pt x="0" y="0"/>
                </a:lnTo>
                <a:lnTo>
                  <a:pt x="0" y="380644"/>
                </a:lnTo>
                <a:lnTo>
                  <a:pt x="0" y="401294"/>
                </a:lnTo>
                <a:lnTo>
                  <a:pt x="0" y="413042"/>
                </a:lnTo>
                <a:lnTo>
                  <a:pt x="7560005" y="413042"/>
                </a:lnTo>
                <a:lnTo>
                  <a:pt x="15119973" y="413042"/>
                </a:lnTo>
                <a:lnTo>
                  <a:pt x="15119973" y="380644"/>
                </a:lnTo>
                <a:close/>
              </a:path>
            </a:pathLst>
          </a:cu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91" name="object 3"/>
          <p:cNvGraphicFramePr/>
          <p:nvPr/>
        </p:nvGraphicFramePr>
        <p:xfrm>
          <a:off x="8136000" y="1462320"/>
          <a:ext cx="6233040" cy="551376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76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Брайлевское</a:t>
                      </a:r>
                      <a:r>
                        <a:rPr lang="ru-RU" sz="1200" b="1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шеститочие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обучения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слабо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видящих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незрячих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чтению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27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письму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Брайлю.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Представляет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собой</a:t>
                      </a:r>
                      <a:r>
                        <a:rPr lang="ru-RU" sz="1000" b="0" strike="noStrike" spc="205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пластмассовый</a:t>
                      </a:r>
                      <a:r>
                        <a:rPr lang="ru-RU" sz="1000" b="0" strike="noStrike" spc="199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прямо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угольник,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середине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которого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имеется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клеточ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ка.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Принцип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обучения: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грифеля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уче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ник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должен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выдавливать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буквы.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8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80">
                          <a:solidFill>
                            <a:srgbClr val="231F20"/>
                          </a:solidFill>
                          <a:latin typeface="Trebuchet MS"/>
                        </a:rPr>
                        <a:t>Грифель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письма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Брайлю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Грифель</a:t>
                      </a:r>
                      <a:r>
                        <a:rPr lang="ru-RU" sz="1000" b="0" strike="noStrike" spc="12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записи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текстов</a:t>
                      </a:r>
                      <a:r>
                        <a:rPr lang="ru-RU" sz="1000" b="0" strike="noStrike" spc="13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ре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льефно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точечным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шрифтом.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Представляет</a:t>
                      </a:r>
                      <a:r>
                        <a:rPr lang="ru-RU" sz="1000" b="0" strike="noStrike" spc="211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собой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острый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металлический стержень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пластмассовой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рукояткой.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56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письма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Брайлю, математический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18-строчный,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металлический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фикса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торами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письма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27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системе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Брайля,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математический.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37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письма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Брайлю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00">
                          <a:solidFill>
                            <a:srgbClr val="231F20"/>
                          </a:solidFill>
                          <a:latin typeface="Trebuchet MS"/>
                        </a:rPr>
                        <a:t>27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строк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Прибор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записи</a:t>
                      </a:r>
                      <a:r>
                        <a:rPr lang="ru-RU" sz="1000" b="0" strike="noStrike" spc="3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текстов</a:t>
                      </a:r>
                      <a:r>
                        <a:rPr lang="ru-RU" sz="1000" b="0" strike="noStrike" spc="338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по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системе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Брайля,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листе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бумаг.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92" name="object 4"/>
          <p:cNvPicPr/>
          <p:nvPr/>
        </p:nvPicPr>
        <p:blipFill>
          <a:blip r:embed="rId2"/>
          <a:stretch/>
        </p:blipFill>
        <p:spPr>
          <a:xfrm>
            <a:off x="9612360" y="3271320"/>
            <a:ext cx="1361520" cy="846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93" name="object 5"/>
          <p:cNvGraphicFramePr/>
          <p:nvPr/>
        </p:nvGraphicFramePr>
        <p:xfrm>
          <a:off x="738000" y="1462320"/>
          <a:ext cx="6233040" cy="57574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12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Часы</a:t>
                      </a:r>
                      <a:r>
                        <a:rPr lang="ru-RU" sz="1200" b="1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настольные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тактильные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Настольные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тактильные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часы</a:t>
                      </a:r>
                      <a:r>
                        <a:rPr lang="ru-RU" sz="1000" b="0" strike="noStrike" spc="160">
                          <a:solidFill>
                            <a:srgbClr val="231F20"/>
                          </a:solidFill>
                          <a:latin typeface="Trebuchet MS"/>
                        </a:rPr>
                        <a:t> 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ны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определения</a:t>
                      </a:r>
                      <a:r>
                        <a:rPr lang="ru-RU" sz="1000" b="0" strike="noStrike" spc="21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времени</a:t>
                      </a:r>
                      <a:r>
                        <a:rPr lang="ru-RU" sz="1000" b="0" strike="noStrike" spc="2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слабовидящими людьми.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60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циферблате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имеются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метки. </a:t>
                      </a:r>
                      <a:r>
                        <a:rPr lang="ru-RU" sz="1000" b="0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Тип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механизма: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кварц.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5640">
                <a:tc>
                  <a:txBody>
                    <a:bodyPr/>
                    <a:lstStyle/>
                    <a:p>
                      <a:pPr marL="179640" algn="just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Часы-</a:t>
                      </a:r>
                      <a:r>
                        <a:rPr lang="ru-RU" sz="1200" b="1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будильник</a:t>
                      </a:r>
                      <a:r>
                        <a:rPr lang="ru-RU" sz="1200" b="1" strike="noStrike" spc="14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с </a:t>
                      </a:r>
                      <a:r>
                        <a:rPr lang="ru-RU" sz="1200" b="1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речевым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выходом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термометром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Часы-будильник</a:t>
                      </a:r>
                      <a:r>
                        <a:rPr lang="ru-RU" sz="1000" b="0" strike="noStrike" spc="4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4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информирования</a:t>
                      </a:r>
                      <a:r>
                        <a:rPr lang="ru-RU" sz="1000" b="0" strike="noStrike" spc="4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людей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нарушением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слуха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зрения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срабатывании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звонка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будильника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телефона.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Имеют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высококонтрастный</a:t>
                      </a:r>
                      <a:r>
                        <a:rPr lang="ru-RU" sz="1000" b="0" strike="noStrike" spc="19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жидкокристалличе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ский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дисплей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крупными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цифрами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дополнительной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подсветкой.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Информация</a:t>
                      </a:r>
                      <a:r>
                        <a:rPr lang="ru-RU" sz="1000" b="0" strike="noStrike" spc="1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дублируется</a:t>
                      </a:r>
                      <a:r>
                        <a:rPr lang="ru-RU" sz="1000" b="0" strike="noStrike" spc="1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высококачественным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громким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речевым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сообщением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5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русском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языке.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88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Часы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речевым 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выходом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200" b="1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шрифтом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Брайля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Наручные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часы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предназначены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ча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стичной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полной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потерей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зрения.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Показания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времени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дублируются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громкими</a:t>
                      </a:r>
                      <a:r>
                        <a:rPr lang="ru-RU" sz="1000" b="0" strike="noStrike" spc="1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речевыми</a:t>
                      </a:r>
                      <a:r>
                        <a:rPr lang="ru-RU" sz="1000" b="0" strike="noStrike" spc="12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55">
                          <a:solidFill>
                            <a:srgbClr val="231F20"/>
                          </a:solidFill>
                          <a:latin typeface="Trebuchet MS"/>
                        </a:rPr>
                        <a:t>со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общениями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русском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языке.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Наличие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выпуклых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точек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циферблате</a:t>
                      </a:r>
                      <a:r>
                        <a:rPr lang="ru-RU" sz="1000" b="0" strike="noStrike" spc="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позволяет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определять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время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тактильно.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4" name="object 6"/>
          <p:cNvSpPr/>
          <p:nvPr/>
        </p:nvSpPr>
        <p:spPr>
          <a:xfrm>
            <a:off x="725400" y="540000"/>
            <a:ext cx="594288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Устройства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приспособления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для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людей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63">
                <a:solidFill>
                  <a:srgbClr val="FFFFFF"/>
                </a:solidFill>
                <a:latin typeface="Trebuchet MS"/>
              </a:rPr>
              <a:t>с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нарушенным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зрени</a:t>
            </a:r>
            <a:r>
              <a:rPr lang="ru-RU" sz="1600" b="0" strike="noStrike" spc="-12">
                <a:solidFill>
                  <a:srgbClr val="FFFFFF"/>
                </a:solidFill>
                <a:latin typeface="Trebuchet MS"/>
              </a:rPr>
              <a:t>ем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object 7"/>
          <p:cNvSpPr/>
          <p:nvPr/>
        </p:nvSpPr>
        <p:spPr>
          <a:xfrm>
            <a:off x="8100000" y="360000"/>
            <a:ext cx="7018920" cy="687960"/>
          </a:xfrm>
          <a:custGeom>
            <a:avLst/>
            <a:gdLst>
              <a:gd name="textAreaLeft" fmla="*/ 0 w 7018920"/>
              <a:gd name="textAreaRight" fmla="*/ 7020360 w 7018920"/>
              <a:gd name="textAreaTop" fmla="*/ 0 h 687960"/>
              <a:gd name="textAreaBottom" fmla="*/ 690120 h 687960"/>
            </a:gdLst>
            <a:ahLst/>
            <a:cxnLst/>
            <a:rect l="textAreaLeft" t="textAreaTop" r="textAreaRight" b="textAreaBottom"/>
            <a:pathLst>
              <a:path w="6984365" h="401319">
                <a:moveTo>
                  <a:pt x="6984009" y="0"/>
                </a:moveTo>
                <a:lnTo>
                  <a:pt x="0" y="0"/>
                </a:lnTo>
                <a:lnTo>
                  <a:pt x="0" y="401294"/>
                </a:lnTo>
                <a:lnTo>
                  <a:pt x="6984009" y="401294"/>
                </a:lnTo>
                <a:lnTo>
                  <a:pt x="6984009" y="0"/>
                </a:lnTo>
                <a:close/>
              </a:path>
            </a:pathLst>
          </a:cu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object 8"/>
          <p:cNvSpPr/>
          <p:nvPr/>
        </p:nvSpPr>
        <p:spPr>
          <a:xfrm>
            <a:off x="8466480" y="540000"/>
            <a:ext cx="5927400" cy="47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Устройства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приспособления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для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людей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63">
                <a:solidFill>
                  <a:srgbClr val="FFFFFF"/>
                </a:solidFill>
                <a:latin typeface="Trebuchet MS"/>
              </a:rPr>
              <a:t>с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нарушенным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зрением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7" name="object 9"/>
          <p:cNvPicPr/>
          <p:nvPr/>
        </p:nvPicPr>
        <p:blipFill>
          <a:blip r:embed="rId3"/>
          <a:stretch/>
        </p:blipFill>
        <p:spPr>
          <a:xfrm>
            <a:off x="2196000" y="3647520"/>
            <a:ext cx="1297080" cy="1114200"/>
          </a:xfrm>
          <a:prstGeom prst="rect">
            <a:avLst/>
          </a:prstGeom>
          <a:ln w="0">
            <a:noFill/>
          </a:ln>
        </p:spPr>
      </p:pic>
      <p:pic>
        <p:nvPicPr>
          <p:cNvPr id="298" name="object 10"/>
          <p:cNvPicPr/>
          <p:nvPr/>
        </p:nvPicPr>
        <p:blipFill>
          <a:blip r:embed="rId4"/>
          <a:stretch/>
        </p:blipFill>
        <p:spPr>
          <a:xfrm>
            <a:off x="2071080" y="1836000"/>
            <a:ext cx="1290600" cy="1049760"/>
          </a:xfrm>
          <a:prstGeom prst="rect">
            <a:avLst/>
          </a:prstGeom>
          <a:ln w="0">
            <a:noFill/>
          </a:ln>
        </p:spPr>
      </p:pic>
      <p:pic>
        <p:nvPicPr>
          <p:cNvPr id="299" name="object 11"/>
          <p:cNvPicPr/>
          <p:nvPr/>
        </p:nvPicPr>
        <p:blipFill>
          <a:blip r:embed="rId5"/>
          <a:stretch/>
        </p:blipFill>
        <p:spPr>
          <a:xfrm>
            <a:off x="2240280" y="5760000"/>
            <a:ext cx="1285200" cy="1260000"/>
          </a:xfrm>
          <a:prstGeom prst="rect">
            <a:avLst/>
          </a:prstGeom>
          <a:ln w="0">
            <a:noFill/>
          </a:ln>
        </p:spPr>
      </p:pic>
      <p:pic>
        <p:nvPicPr>
          <p:cNvPr id="300" name="object 12"/>
          <p:cNvPicPr/>
          <p:nvPr/>
        </p:nvPicPr>
        <p:blipFill>
          <a:blip r:embed="rId6"/>
          <a:stretch/>
        </p:blipFill>
        <p:spPr>
          <a:xfrm>
            <a:off x="8519400" y="1866600"/>
            <a:ext cx="1466280" cy="1119960"/>
          </a:xfrm>
          <a:prstGeom prst="rect">
            <a:avLst/>
          </a:prstGeom>
          <a:ln w="0">
            <a:noFill/>
          </a:ln>
        </p:spPr>
      </p:pic>
      <p:pic>
        <p:nvPicPr>
          <p:cNvPr id="301" name="object 13"/>
          <p:cNvPicPr/>
          <p:nvPr/>
        </p:nvPicPr>
        <p:blipFill>
          <a:blip r:embed="rId7"/>
          <a:stretch/>
        </p:blipFill>
        <p:spPr>
          <a:xfrm>
            <a:off x="8721000" y="4787280"/>
            <a:ext cx="1075320" cy="767160"/>
          </a:xfrm>
          <a:prstGeom prst="rect">
            <a:avLst/>
          </a:prstGeom>
          <a:ln w="0">
            <a:noFill/>
          </a:ln>
        </p:spPr>
      </p:pic>
      <p:pic>
        <p:nvPicPr>
          <p:cNvPr id="302" name="object 14"/>
          <p:cNvPicPr/>
          <p:nvPr/>
        </p:nvPicPr>
        <p:blipFill>
          <a:blip r:embed="rId8"/>
          <a:stretch/>
        </p:blipFill>
        <p:spPr>
          <a:xfrm>
            <a:off x="9969120" y="6120000"/>
            <a:ext cx="1010880" cy="72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2"/>
          <p:cNvSpPr/>
          <p:nvPr/>
        </p:nvSpPr>
        <p:spPr>
          <a:xfrm>
            <a:off x="0" y="360000"/>
            <a:ext cx="15118560" cy="699840"/>
          </a:xfrm>
          <a:custGeom>
            <a:avLst/>
            <a:gdLst>
              <a:gd name="textAreaLeft" fmla="*/ 0 w 15118560"/>
              <a:gd name="textAreaRight" fmla="*/ 15120000 w 15118560"/>
              <a:gd name="textAreaTop" fmla="*/ 0 h 699840"/>
              <a:gd name="textAreaBottom" fmla="*/ 702000 h 699840"/>
            </a:gdLst>
            <a:ahLst/>
            <a:cxnLst/>
            <a:rect l="textAreaLeft" t="textAreaTop" r="textAreaRight" b="textAreaBottom"/>
            <a:pathLst>
              <a:path w="15119985" h="413384">
                <a:moveTo>
                  <a:pt x="15119973" y="380644"/>
                </a:moveTo>
                <a:lnTo>
                  <a:pt x="7560005" y="380644"/>
                </a:lnTo>
                <a:lnTo>
                  <a:pt x="6984009" y="380644"/>
                </a:lnTo>
                <a:lnTo>
                  <a:pt x="6984009" y="0"/>
                </a:lnTo>
                <a:lnTo>
                  <a:pt x="0" y="0"/>
                </a:lnTo>
                <a:lnTo>
                  <a:pt x="0" y="380644"/>
                </a:lnTo>
                <a:lnTo>
                  <a:pt x="0" y="401294"/>
                </a:lnTo>
                <a:lnTo>
                  <a:pt x="0" y="413042"/>
                </a:lnTo>
                <a:lnTo>
                  <a:pt x="7560005" y="413042"/>
                </a:lnTo>
                <a:lnTo>
                  <a:pt x="15119973" y="413042"/>
                </a:lnTo>
                <a:lnTo>
                  <a:pt x="15119973" y="380644"/>
                </a:lnTo>
                <a:close/>
              </a:path>
            </a:pathLst>
          </a:cu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04" name="object 3"/>
          <p:cNvGraphicFramePr/>
          <p:nvPr/>
        </p:nvGraphicFramePr>
        <p:xfrm>
          <a:off x="738000" y="1462320"/>
          <a:ext cx="6233040" cy="537804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172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Набор</a:t>
                      </a:r>
                      <a:r>
                        <a:rPr lang="ru-RU" sz="1200" b="1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тактильных</a:t>
                      </a:r>
                      <a:r>
                        <a:rPr lang="ru-RU" sz="1200" b="1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меток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Тактильные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метки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можно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применять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-3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различ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ных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целей: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маркировки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кнопок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клавиатуры,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телефона,</a:t>
                      </a:r>
                      <a:r>
                        <a:rPr lang="ru-RU" sz="1000" b="0" strike="noStrike" spc="4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различных</a:t>
                      </a:r>
                      <a:r>
                        <a:rPr lang="ru-RU" sz="1000" b="0" strike="noStrike" spc="4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переключателей</a:t>
                      </a:r>
                      <a:r>
                        <a:rPr lang="ru-RU" sz="1000" b="0" strike="noStrike" spc="4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46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60">
                          <a:solidFill>
                            <a:srgbClr val="231F20"/>
                          </a:solidFill>
                          <a:latin typeface="Trebuchet MS"/>
                        </a:rPr>
                        <a:t>т.д.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можно поставить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метки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керамические поверхности.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80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маркировки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компьютерной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клавиатуры</a:t>
                      </a:r>
                      <a:r>
                        <a:rPr lang="ru-RU" sz="1000" b="0" strike="noStrike" spc="8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ис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пользуются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прозрачные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метки,</a:t>
                      </a:r>
                      <a:r>
                        <a:rPr lang="ru-RU" sz="1000" b="0" strike="noStrike" spc="2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чтобы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были</a:t>
                      </a:r>
                      <a:r>
                        <a:rPr lang="ru-RU" sz="1000" b="0" strike="noStrike" spc="2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вид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ны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буквы</a:t>
                      </a:r>
                      <a:r>
                        <a:rPr lang="ru-RU" sz="1000" b="0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46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клавиатуре.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слабовидящих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черные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метки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используются для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маркировки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белых поверхностях.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Метка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каждого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цвета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имеет</a:t>
                      </a:r>
                      <a:r>
                        <a:rPr lang="ru-RU" sz="1000" b="0" strike="noStrike" spc="23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свою</a:t>
                      </a:r>
                      <a:r>
                        <a:rPr lang="ru-RU" sz="1000" b="0" strike="noStrike" spc="22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определен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ную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форму.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набор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входят: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черные,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белые,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красные</a:t>
                      </a:r>
                      <a:r>
                        <a:rPr lang="ru-RU" sz="1000" b="0" strike="noStrike" spc="2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цвета, 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также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прозрачные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метки.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616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Тактильная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плитка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66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200" b="1" strike="noStrike" spc="-3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помещений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навигации</a:t>
                      </a:r>
                      <a:r>
                        <a:rPr lang="ru-RU" sz="1000" b="0" strike="noStrike" spc="18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людей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191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инва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лидностью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зрению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здании.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Вид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тактильного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знака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–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полосы,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диагонали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или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конусы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284">
                          <a:solidFill>
                            <a:srgbClr val="231F20"/>
                          </a:solidFill>
                          <a:latin typeface="Trebuchet MS"/>
                        </a:rPr>
                        <a:t>–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указывает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направление</a:t>
                      </a:r>
                      <a:r>
                        <a:rPr lang="ru-RU" sz="1000" b="0" strike="noStrike" spc="15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движения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предупреждает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9">
                          <a:solidFill>
                            <a:srgbClr val="231F20"/>
                          </a:solidFill>
                          <a:latin typeface="Trebuchet MS"/>
                        </a:rPr>
                        <a:t>о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препятствии.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5" name="object 4"/>
          <p:cNvSpPr/>
          <p:nvPr/>
        </p:nvSpPr>
        <p:spPr>
          <a:xfrm>
            <a:off x="180000" y="540000"/>
            <a:ext cx="7200000" cy="25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Устройства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и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приспособления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для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людей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63">
                <a:solidFill>
                  <a:srgbClr val="FFFFFF"/>
                </a:solidFill>
                <a:latin typeface="Trebuchet MS"/>
              </a:rPr>
              <a:t>с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">
                <a:solidFill>
                  <a:srgbClr val="FFFFFF"/>
                </a:solidFill>
                <a:latin typeface="Trebuchet MS"/>
              </a:rPr>
              <a:t>нарушенным</a:t>
            </a:r>
            <a:r>
              <a:rPr lang="ru-RU" sz="1500" b="0" strike="noStrike" spc="43">
                <a:solidFill>
                  <a:srgbClr val="FFFFFF"/>
                </a:solidFill>
                <a:latin typeface="Trebuchet MS"/>
              </a:rPr>
              <a:t> </a:t>
            </a:r>
            <a:r>
              <a:rPr lang="ru-RU" sz="1500" b="0" strike="noStrike" spc="-12">
                <a:solidFill>
                  <a:srgbClr val="FFFFFF"/>
                </a:solidFill>
                <a:latin typeface="Trebuchet MS"/>
              </a:rPr>
              <a:t>зрени</a:t>
            </a:r>
            <a:r>
              <a:rPr lang="ru-RU" sz="1600" b="0" strike="noStrike" spc="-12">
                <a:solidFill>
                  <a:srgbClr val="FFFFFF"/>
                </a:solidFill>
                <a:latin typeface="Trebuchet MS"/>
              </a:rPr>
              <a:t>ем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object 5"/>
          <p:cNvSpPr/>
          <p:nvPr/>
        </p:nvSpPr>
        <p:spPr>
          <a:xfrm>
            <a:off x="8136000" y="360000"/>
            <a:ext cx="6982920" cy="687960"/>
          </a:xfrm>
          <a:custGeom>
            <a:avLst/>
            <a:gdLst>
              <a:gd name="textAreaLeft" fmla="*/ 0 w 6982920"/>
              <a:gd name="textAreaRight" fmla="*/ 6984360 w 6982920"/>
              <a:gd name="textAreaTop" fmla="*/ 0 h 687960"/>
              <a:gd name="textAreaBottom" fmla="*/ 690120 h 687960"/>
            </a:gdLst>
            <a:ahLst/>
            <a:cxnLst/>
            <a:rect l="textAreaLeft" t="textAreaTop" r="textAreaRight" b="textAreaBottom"/>
            <a:pathLst>
              <a:path w="6984365" h="401319">
                <a:moveTo>
                  <a:pt x="6984009" y="0"/>
                </a:moveTo>
                <a:lnTo>
                  <a:pt x="0" y="0"/>
                </a:lnTo>
                <a:lnTo>
                  <a:pt x="0" y="401294"/>
                </a:lnTo>
                <a:lnTo>
                  <a:pt x="6984009" y="401294"/>
                </a:lnTo>
                <a:lnTo>
                  <a:pt x="6984009" y="0"/>
                </a:lnTo>
                <a:close/>
              </a:path>
            </a:pathLst>
          </a:custGeom>
          <a:solidFill>
            <a:srgbClr val="78376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7" name="object 7"/>
          <p:cNvPicPr/>
          <p:nvPr/>
        </p:nvPicPr>
        <p:blipFill>
          <a:blip r:embed="rId2"/>
          <a:stretch/>
        </p:blipFill>
        <p:spPr>
          <a:xfrm>
            <a:off x="929160" y="2077920"/>
            <a:ext cx="2406960" cy="1465560"/>
          </a:xfrm>
          <a:prstGeom prst="rect">
            <a:avLst/>
          </a:prstGeom>
          <a:ln w="0">
            <a:noFill/>
          </a:ln>
        </p:spPr>
      </p:pic>
      <p:pic>
        <p:nvPicPr>
          <p:cNvPr id="308" name="object 8"/>
          <p:cNvPicPr/>
          <p:nvPr/>
        </p:nvPicPr>
        <p:blipFill>
          <a:blip r:embed="rId3"/>
          <a:stretch/>
        </p:blipFill>
        <p:spPr>
          <a:xfrm>
            <a:off x="1410840" y="5400000"/>
            <a:ext cx="1829160" cy="1260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309" name="object 9"/>
          <p:cNvGraphicFramePr/>
          <p:nvPr/>
        </p:nvGraphicFramePr>
        <p:xfrm>
          <a:off x="8136000" y="1462320"/>
          <a:ext cx="6233040" cy="4085280"/>
        </p:xfrm>
        <a:graphic>
          <a:graphicData uri="http://schemas.openxmlformats.org/drawingml/2006/table">
            <a:tbl>
              <a:tblPr/>
              <a:tblGrid>
                <a:gridCol w="29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6084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41">
                          <a:solidFill>
                            <a:srgbClr val="231F20"/>
                          </a:solidFill>
                          <a:latin typeface="Trebuchet MS"/>
                        </a:rPr>
                        <a:t>Тактильная</a:t>
                      </a:r>
                      <a:r>
                        <a:rPr lang="ru-RU" sz="1200" b="1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лента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Предназначена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визуального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103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тактильного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обозначения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края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ступени.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4800">
                <a:tc>
                  <a:txBody>
                    <a:bodyPr/>
                    <a:lstStyle/>
                    <a:p>
                      <a:pPr marL="179640" defTabSz="914400">
                        <a:lnSpc>
                          <a:spcPct val="100000"/>
                        </a:lnSpc>
                        <a:spcBef>
                          <a:spcPts val="1176"/>
                        </a:spcBef>
                      </a:pPr>
                      <a:r>
                        <a:rPr lang="ru-RU" sz="1200" b="1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Пиктограмма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79640" algn="just" defTabSz="914400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Специальное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приспособление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для</a:t>
                      </a:r>
                      <a:r>
                        <a:rPr lang="ru-RU" sz="1000" b="0" strike="noStrike" spc="26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слабовидя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щих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незрячих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людей.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Информация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3">
                          <a:solidFill>
                            <a:srgbClr val="231F20"/>
                          </a:solidFill>
                          <a:latin typeface="Trebuchet MS"/>
                        </a:rPr>
                        <a:t>на</a:t>
                      </a:r>
                      <a:r>
                        <a:rPr lang="ru-RU" sz="1000" b="0" strike="noStrike" spc="-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поверх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ность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нанесена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41">
                          <a:solidFill>
                            <a:srgbClr val="231F20"/>
                          </a:solidFill>
                          <a:latin typeface="Trebuchet MS"/>
                        </a:rPr>
                        <a:t>с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помощью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шрифта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Брайля</a:t>
                      </a:r>
                      <a:r>
                        <a:rPr lang="ru-RU" sz="1000" b="0" strike="noStrike" spc="25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52">
                          <a:solidFill>
                            <a:srgbClr val="231F20"/>
                          </a:solidFill>
                          <a:latin typeface="Trebuchet MS"/>
                        </a:rPr>
                        <a:t>и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выпуклых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рельефных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1">
                          <a:solidFill>
                            <a:srgbClr val="231F20"/>
                          </a:solidFill>
                          <a:latin typeface="Trebuchet MS"/>
                        </a:rPr>
                        <a:t>букв</a:t>
                      </a:r>
                      <a:r>
                        <a:rPr lang="ru-RU" sz="1000" b="0" strike="noStrike" spc="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классического</a:t>
                      </a:r>
                      <a:r>
                        <a:rPr lang="ru-RU" sz="1000" b="0" strike="noStrike" spc="1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шриф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та.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Также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это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может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быть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тактильный</a:t>
                      </a:r>
                      <a:r>
                        <a:rPr lang="ru-RU" sz="1000" b="0" strike="noStrike" spc="75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знак</a:t>
                      </a:r>
                      <a:r>
                        <a:rPr lang="ru-RU" sz="1000" b="0" strike="noStrike" spc="6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26">
                          <a:solidFill>
                            <a:srgbClr val="231F20"/>
                          </a:solidFill>
                          <a:latin typeface="Trebuchet MS"/>
                        </a:rPr>
                        <a:t>для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обозначения</a:t>
                      </a:r>
                      <a:r>
                        <a:rPr lang="ru-RU" sz="1000" b="0" strike="noStrike" spc="109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помещений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или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">
                          <a:solidFill>
                            <a:srgbClr val="231F20"/>
                          </a:solidFill>
                          <a:latin typeface="Trebuchet MS"/>
                        </a:rPr>
                        <a:t>навигации</a:t>
                      </a:r>
                      <a:r>
                        <a:rPr lang="ru-RU" sz="1000" b="0" strike="noStrike" spc="114">
                          <a:solidFill>
                            <a:srgbClr val="231F20"/>
                          </a:solidFill>
                          <a:latin typeface="Trebuchet MS"/>
                        </a:rPr>
                        <a:t> </a:t>
                      </a:r>
                      <a:r>
                        <a:rPr lang="ru-RU" sz="1000" b="0" strike="noStrike" spc="-12">
                          <a:solidFill>
                            <a:srgbClr val="231F20"/>
                          </a:solidFill>
                          <a:latin typeface="Trebuchet MS"/>
                        </a:rPr>
                        <a:t>внутри здания.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78376B"/>
                      </a:solidFill>
                      <a:prstDash val="solid"/>
                    </a:lnL>
                    <a:lnR w="12240">
                      <a:solidFill>
                        <a:srgbClr val="78376B"/>
                      </a:solidFill>
                      <a:prstDash val="solid"/>
                    </a:lnR>
                    <a:lnT w="12240">
                      <a:solidFill>
                        <a:srgbClr val="78376B"/>
                      </a:solidFill>
                      <a:prstDash val="solid"/>
                    </a:lnT>
                    <a:lnB w="12240">
                      <a:solidFill>
                        <a:srgbClr val="7837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10" name="object 11"/>
          <p:cNvPicPr/>
          <p:nvPr/>
        </p:nvPicPr>
        <p:blipFill>
          <a:blip r:embed="rId4"/>
          <a:stretch/>
        </p:blipFill>
        <p:spPr>
          <a:xfrm>
            <a:off x="8345880" y="1914120"/>
            <a:ext cx="1947960" cy="1222560"/>
          </a:xfrm>
          <a:prstGeom prst="rect">
            <a:avLst/>
          </a:prstGeom>
          <a:ln w="0">
            <a:noFill/>
          </a:ln>
        </p:spPr>
      </p:pic>
      <p:pic>
        <p:nvPicPr>
          <p:cNvPr id="311" name="object 12"/>
          <p:cNvPicPr/>
          <p:nvPr/>
        </p:nvPicPr>
        <p:blipFill>
          <a:blip r:embed="rId5"/>
          <a:stretch/>
        </p:blipFill>
        <p:spPr>
          <a:xfrm>
            <a:off x="8930520" y="3780000"/>
            <a:ext cx="1644840" cy="1660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Рисунок 4"/>
          <p:cNvPicPr/>
          <p:nvPr/>
        </p:nvPicPr>
        <p:blipFill>
          <a:blip r:embed="rId2"/>
          <a:stretch/>
        </p:blipFill>
        <p:spPr>
          <a:xfrm>
            <a:off x="0" y="0"/>
            <a:ext cx="15124680" cy="7561800"/>
          </a:xfrm>
          <a:prstGeom prst="rect">
            <a:avLst/>
          </a:prstGeom>
          <a:ln w="0">
            <a:noFill/>
          </a:ln>
        </p:spPr>
      </p:pic>
      <p:sp>
        <p:nvSpPr>
          <p:cNvPr id="313" name="Прямоугольник 1"/>
          <p:cNvSpPr/>
          <p:nvPr/>
        </p:nvSpPr>
        <p:spPr>
          <a:xfrm>
            <a:off x="505080" y="6044400"/>
            <a:ext cx="6757200" cy="76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4400" b="0" strike="noStrike" spc="-1">
                <a:solidFill>
                  <a:schemeClr val="lt1"/>
                </a:solidFill>
                <a:latin typeface="Inter Tight ExtraBold"/>
                <a:ea typeface="Inter Tight ExtraBold"/>
              </a:rPr>
              <a:t>Спасибо за внимание!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5637</Words>
  <Application>Microsoft Office PowerPoint</Application>
  <PresentationFormat>Произвольный</PresentationFormat>
  <Paragraphs>645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35</vt:i4>
      </vt:variant>
    </vt:vector>
  </HeadingPairs>
  <TitlesOfParts>
    <vt:vector size="48" baseType="lpstr">
      <vt:lpstr>Arial</vt:lpstr>
      <vt:lpstr>Calibri</vt:lpstr>
      <vt:lpstr>Inter Tight</vt:lpstr>
      <vt:lpstr>Inter Tight ExtraBold</vt:lpstr>
      <vt:lpstr>Symbol</vt:lpstr>
      <vt:lpstr>Times New Roman</vt:lpstr>
      <vt:lpstr>Trebuchet MS</vt:lpstr>
      <vt:lpstr>Wingdings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1. Положение от 14.06.2023 г. № 979 «Об экспертном совете Государственного фонда поддержки участников специальной военной операции «Защитники Отечества» определяет порядок работы, в т.ч. по рассмотрению заявок на проведение адаптации жилых помещений;  2. Постановление от 20.09.2023 г. № 1535 «Об утверждении Правил приобретения лекарственных препаратов и медицинских изделий, технических средств реабилитации и услуг, предоставляемых инвалиду, а также товаров, работ, услуг, закупаемых Фондом в целях адаптации жилых помещений под индивидуальные потребности указанных лиц»;  3. Постановлением Правительства Российской Федерации от 20.09.2023 № 1535 утверждено Положение о работе комиссий по обследованию жилых помещений... в целях адаптации жилых помещений для проживания в них инвалидов;  4. Постановление  от  09.07.2016  года  №  649  «О  мерах  по  приспособлению  жилых помещений  и  общего  имущества  в  многоквартирном  доме  с  учетом  потребностей инвалидов». </vt:lpstr>
      <vt:lpstr>Презентация PowerPoint</vt:lpstr>
      <vt:lpstr>Всего в перечне средств адаптации 86 позиций  (со сроком пользования 5 лет), сформированных по 7 нозологиям:  1. Лежачие и паллиативные больные 2. Ампутация верхних конечностей 3. Ампутация нижних конечностей 4. Инвалиды, передвигающиеся на кресло - колясках 5. Инвалиды с заболеванием опорно-двигательного аппарата 6. Инвалиды с нарушением зрения 7. Инвалиды с нарушением слуха   Некоторые средства адаптации, например:  </vt:lpstr>
      <vt:lpstr>Прихожая</vt:lpstr>
      <vt:lpstr>Система вызова помощника</vt:lpstr>
      <vt:lpstr>Система вызова помощника</vt:lpstr>
      <vt:lpstr>Презентация PowerPoint</vt:lpstr>
      <vt:lpstr>Презентация PowerPoint</vt:lpstr>
      <vt:lpstr>СПАЛЬНЯ</vt:lpstr>
      <vt:lpstr>Вспомогательные средства</vt:lpstr>
      <vt:lpstr>Кухня</vt:lpstr>
      <vt:lpstr>Презентация PowerPoint</vt:lpstr>
      <vt:lpstr>Презентация PowerPoint</vt:lpstr>
      <vt:lpstr>Презентация PowerPoint</vt:lpstr>
      <vt:lpstr>Вспомогательные средства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Бытовые приборы и приспособления</vt:lpstr>
      <vt:lpstr>Бытовые приборы и приспособления</vt:lpstr>
      <vt:lpstr>Система Умного дома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Гостиная</vt:lpstr>
      <vt:lpstr>ГОСТИНАЯ</vt:lpstr>
      <vt:lpstr>Устройства и приспособления для людей с нарушенным зрением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Каталог_средства адаптации жилья.indd</dc:title>
  <dc:subject/>
  <dc:creator>Оля</dc:creator>
  <dc:description/>
  <cp:lastModifiedBy>PC</cp:lastModifiedBy>
  <cp:revision>15</cp:revision>
  <dcterms:created xsi:type="dcterms:W3CDTF">2025-03-17T09:33:20Z</dcterms:created>
  <dcterms:modified xsi:type="dcterms:W3CDTF">2025-04-30T03:53:54Z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Adobe InDesign 17.2 (Windows)</vt:lpwstr>
  </property>
  <property fmtid="{D5CDD505-2E9C-101B-9397-08002B2CF9AE}" pid="4" name="GTS_PDFXConformance">
    <vt:lpwstr>PDF/X-3:2002</vt:lpwstr>
  </property>
  <property fmtid="{D5CDD505-2E9C-101B-9397-08002B2CF9AE}" pid="5" name="GTS_PDFXVersion">
    <vt:lpwstr>PDF/X-3:2002</vt:lpwstr>
  </property>
  <property fmtid="{D5CDD505-2E9C-101B-9397-08002B2CF9AE}" pid="6" name="LastSaved">
    <vt:filetime>2025-03-12T00:00:00Z</vt:filetime>
  </property>
  <property fmtid="{D5CDD505-2E9C-101B-9397-08002B2CF9AE}" pid="7" name="PresentationFormat">
    <vt:lpwstr>Произвольный</vt:lpwstr>
  </property>
  <property fmtid="{D5CDD505-2E9C-101B-9397-08002B2CF9AE}" pid="8" name="Producer">
    <vt:lpwstr>Adobe PDF Library 16.0.7</vt:lpwstr>
  </property>
  <property fmtid="{D5CDD505-2E9C-101B-9397-08002B2CF9AE}" pid="9" name="Slides">
    <vt:r8>35</vt:r8>
  </property>
</Properties>
</file>